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1132" r:id="rId2"/>
    <p:sldId id="1171" r:id="rId3"/>
    <p:sldId id="1268" r:id="rId4"/>
    <p:sldId id="1269" r:id="rId5"/>
    <p:sldId id="1270" r:id="rId6"/>
    <p:sldId id="1271" r:id="rId7"/>
    <p:sldId id="1272" r:id="rId8"/>
    <p:sldId id="1279" r:id="rId9"/>
    <p:sldId id="1282" r:id="rId10"/>
    <p:sldId id="1283" r:id="rId11"/>
    <p:sldId id="1280" r:id="rId12"/>
    <p:sldId id="1284" r:id="rId13"/>
    <p:sldId id="1281" r:id="rId14"/>
    <p:sldId id="1285" r:id="rId15"/>
    <p:sldId id="1286" r:id="rId16"/>
    <p:sldId id="1287" r:id="rId17"/>
    <p:sldId id="1288" r:id="rId18"/>
    <p:sldId id="1273" r:id="rId19"/>
    <p:sldId id="1274" r:id="rId20"/>
    <p:sldId id="1275" r:id="rId21"/>
    <p:sldId id="1289" r:id="rId22"/>
    <p:sldId id="1290" r:id="rId23"/>
    <p:sldId id="1291" r:id="rId24"/>
    <p:sldId id="1292" r:id="rId25"/>
    <p:sldId id="1276" r:id="rId26"/>
    <p:sldId id="1294" r:id="rId27"/>
    <p:sldId id="1293" r:id="rId28"/>
    <p:sldId id="1295" r:id="rId29"/>
    <p:sldId id="1296" r:id="rId30"/>
    <p:sldId id="1297" r:id="rId31"/>
    <p:sldId id="1277" r:id="rId32"/>
    <p:sldId id="1298" r:id="rId33"/>
    <p:sldId id="1309" r:id="rId34"/>
    <p:sldId id="1310" r:id="rId35"/>
    <p:sldId id="1299" r:id="rId36"/>
    <p:sldId id="1303" r:id="rId37"/>
    <p:sldId id="1304" r:id="rId38"/>
    <p:sldId id="1278" r:id="rId39"/>
    <p:sldId id="1305" r:id="rId40"/>
    <p:sldId id="1306" r:id="rId41"/>
    <p:sldId id="1300" r:id="rId42"/>
    <p:sldId id="1307" r:id="rId43"/>
    <p:sldId id="1301" r:id="rId44"/>
    <p:sldId id="1302" r:id="rId45"/>
    <p:sldId id="1308" r:id="rId46"/>
    <p:sldId id="1083" r:id="rId47"/>
    <p:sldId id="1066" r:id="rId4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94B43B"/>
    <a:srgbClr val="983841"/>
    <a:srgbClr val="891D40"/>
    <a:srgbClr val="096642"/>
    <a:srgbClr val="1C7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/>
    <p:restoredTop sz="94694"/>
  </p:normalViewPr>
  <p:slideViewPr>
    <p:cSldViewPr snapToGrid="0" snapToObjects="1">
      <p:cViewPr>
        <p:scale>
          <a:sx n="120" d="100"/>
          <a:sy n="120" d="100"/>
        </p:scale>
        <p:origin x="432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B3606-9F77-0F45-BEA8-63EACF163027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04763-9DC4-4244-9C56-17B34BB9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8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6BAA-6E4B-AB4C-ABDF-ED25FBEE8E35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5E0E6-3972-604D-945A-E182226FDB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2" t="17223" r="37654" b="58319"/>
          <a:stretch/>
        </p:blipFill>
        <p:spPr>
          <a:xfrm>
            <a:off x="457200" y="395112"/>
            <a:ext cx="2201333" cy="10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6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15346-D3AF-2A48-94A9-CEDF24763A31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C0E1A-ED4F-2D47-B5E8-312ED958C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2" name="Picture 11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3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9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14B7C-FC7B-354F-AE91-67F324B3A95D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9063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625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CF946-5DB8-9B40-9934-6A00A342F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3" name="Picture 12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14B7C-FC7B-354F-AE91-67F324B3A95D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9063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625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CF946-5DB8-9B40-9934-6A00A342F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4" name="Picture 13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5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0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419100" y="6010275"/>
            <a:ext cx="8305800" cy="0"/>
          </a:xfrm>
          <a:prstGeom prst="line">
            <a:avLst/>
          </a:prstGeom>
          <a:noFill/>
          <a:ln w="38100">
            <a:solidFill>
              <a:srgbClr val="565A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pic>
        <p:nvPicPr>
          <p:cNvPr id="8" name="Picture 7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9" name="Picture 8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0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E90C3-82A6-564F-8A1C-2E22FF208C32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20170-6394-E140-8DCF-ADD7197C1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43804-5CBB-BC40-A05D-6C1CBBD7A70E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78615-B265-8749-BB21-6B89C6BB6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3" name="Picture 12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4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1666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F6344-9379-B746-9B6C-6448610E65CD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4C9A4-2C96-A24E-BA30-E92469FF9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" name="Picture 14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6" name="Picture 15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7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1666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78190-A16D-184A-A713-D54794999AFF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EDA00-01E7-304F-952B-47FCF918B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1" name="Picture 10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2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87152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9C85D-1303-DA4C-BF1D-08DF09EF61F0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D90C-5C8E-704A-92E8-9A1DB3F82D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5" t="17275" r="38368" b="57923"/>
          <a:stretch/>
        </p:blipFill>
        <p:spPr>
          <a:xfrm>
            <a:off x="8071556" y="0"/>
            <a:ext cx="1001774" cy="765175"/>
          </a:xfrm>
          <a:prstGeom prst="rect">
            <a:avLst/>
          </a:prstGeom>
        </p:spPr>
      </p:pic>
      <p:pic>
        <p:nvPicPr>
          <p:cNvPr id="11" name="Picture 10" descr="logo_escud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17275" r="52505" b="57923"/>
          <a:stretch/>
        </p:blipFill>
        <p:spPr>
          <a:xfrm>
            <a:off x="0" y="0"/>
            <a:ext cx="592667" cy="765175"/>
          </a:xfrm>
          <a:prstGeom prst="rect">
            <a:avLst/>
          </a:prstGeom>
        </p:spPr>
      </p:pic>
      <p:sp>
        <p:nvSpPr>
          <p:cNvPr id="12" name="Line 4"/>
          <p:cNvSpPr>
            <a:spLocks noChangeShapeType="1"/>
          </p:cNvSpPr>
          <p:nvPr userDrawn="1"/>
        </p:nvSpPr>
        <p:spPr bwMode="auto">
          <a:xfrm>
            <a:off x="419100" y="765175"/>
            <a:ext cx="8305800" cy="0"/>
          </a:xfrm>
          <a:prstGeom prst="line">
            <a:avLst/>
          </a:prstGeom>
          <a:noFill/>
          <a:ln w="38100">
            <a:solidFill>
              <a:srgbClr val="94B43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25880B2-9303-9041-831C-AFF9267C8C29}" type="datetimeFigureOut">
              <a:rPr lang="en-US"/>
              <a:pPr>
                <a:defRPr/>
              </a:pPr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307F1D7-2E76-AD47-9DD2-DDBD8AB87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7" r:id="rId3"/>
    <p:sldLayoutId id="2147483671" r:id="rId4"/>
    <p:sldLayoutId id="2147483668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638777" y="197558"/>
            <a:ext cx="6313311" cy="1669937"/>
          </a:xfrm>
        </p:spPr>
        <p:txBody>
          <a:bodyPr/>
          <a:lstStyle/>
          <a:p>
            <a:r>
              <a:rPr lang="en-US" sz="3000" b="1" dirty="0">
                <a:solidFill>
                  <a:srgbClr val="94B43B"/>
                </a:solidFill>
                <a:latin typeface="Times New Roman"/>
                <a:cs typeface="Times New Roman"/>
              </a:rPr>
              <a:t>Time series and Fourier Analysis</a:t>
            </a:r>
            <a:endParaRPr lang="es-ES_tradnl" altLang="en-US" sz="3000" b="1" dirty="0">
              <a:solidFill>
                <a:srgbClr val="565A5C"/>
              </a:solidFill>
              <a:latin typeface="Times New Roman"/>
              <a:ea typeface="Times New Roman" charset="0"/>
              <a:cs typeface="Times New Roman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" y="5595411"/>
            <a:ext cx="8837788" cy="1199198"/>
          </a:xfrm>
        </p:spPr>
        <p:txBody>
          <a:bodyPr/>
          <a:lstStyle/>
          <a:p>
            <a:r>
              <a:rPr lang="es-CO" sz="2400" b="1" dirty="0">
                <a:solidFill>
                  <a:srgbClr val="565A5C"/>
                </a:solidFill>
                <a:latin typeface="Times New Roman"/>
                <a:cs typeface="Times New Roman"/>
              </a:rPr>
              <a:t>Germán A. Prieto</a:t>
            </a:r>
            <a:endParaRPr lang="es-CO" sz="2400" b="1" baseline="30000" dirty="0">
              <a:solidFill>
                <a:srgbClr val="565A5C"/>
              </a:solidFill>
              <a:latin typeface="Times New Roman"/>
              <a:cs typeface="Times New Roman"/>
            </a:endParaRPr>
          </a:p>
          <a:p>
            <a:r>
              <a:rPr lang="es-CO" sz="1800" dirty="0">
                <a:solidFill>
                  <a:srgbClr val="565A5C"/>
                </a:solidFill>
                <a:latin typeface="Times New Roman"/>
                <a:cs typeface="Times New Roman"/>
              </a:rPr>
              <a:t>Universidad Nacional de Colombia </a:t>
            </a:r>
          </a:p>
          <a:p>
            <a:r>
              <a:rPr lang="es-CO" sz="1800" b="1" dirty="0">
                <a:solidFill>
                  <a:srgbClr val="565A5C"/>
                </a:solidFill>
                <a:latin typeface="Times New Roman"/>
                <a:cs typeface="Times New Roman"/>
              </a:rPr>
              <a:t>ROSES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6EE29-2B17-3545-A2FA-6746609B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4234"/>
            <a:ext cx="4730981" cy="226499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D2C2D64-15EC-6B43-AD80-53B45015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9" y="1746925"/>
            <a:ext cx="4462710" cy="36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3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8CF83A-4782-AC47-83D8-711FF1D1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073"/>
            <a:ext cx="4733330" cy="3549998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Random variables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8" y="878284"/>
            <a:ext cx="8136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Let’s get back to our initial example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D2391D5F-9936-564B-B6D7-51DC8050B2ED}"/>
              </a:ext>
            </a:extLst>
          </p:cNvPr>
          <p:cNvSpPr/>
          <p:nvPr/>
        </p:nvSpPr>
        <p:spPr>
          <a:xfrm rot="18849491">
            <a:off x="2200912" y="2174833"/>
            <a:ext cx="773723" cy="385346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287C8-45CA-7C48-AEF2-566B68404218}"/>
              </a:ext>
            </a:extLst>
          </p:cNvPr>
          <p:cNvSpPr txBox="1"/>
          <p:nvPr/>
        </p:nvSpPr>
        <p:spPr>
          <a:xfrm>
            <a:off x="4733330" y="1755448"/>
            <a:ext cx="39071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ensemble of ROSES participants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28 years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second try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24 years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each experiment (the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drawn from 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Density function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(PDF) of the underlying process.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expected value?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65EFE-A660-3044-BBE4-0DD21910863B}"/>
              </a:ext>
            </a:extLst>
          </p:cNvPr>
          <p:cNvSpPr txBox="1"/>
          <p:nvPr/>
        </p:nvSpPr>
        <p:spPr>
          <a:xfrm>
            <a:off x="2909667" y="1301724"/>
            <a:ext cx="1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person from the pool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1B70464-CE95-6547-B653-BE93394E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91" y="5882403"/>
            <a:ext cx="205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 given data series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result of an experiment that could be repeated as many times as we like. 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7568740-1C5E-A44D-9AD3-16D18703B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9121" r="19340" b="15100"/>
          <a:stretch/>
        </p:blipFill>
        <p:spPr>
          <a:xfrm>
            <a:off x="673530" y="2940625"/>
            <a:ext cx="8007407" cy="35086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6DC9B2-CD0B-AC47-AC60-C1C37DAB330D}"/>
              </a:ext>
            </a:extLst>
          </p:cNvPr>
          <p:cNvSpPr/>
          <p:nvPr/>
        </p:nvSpPr>
        <p:spPr>
          <a:xfrm>
            <a:off x="810656" y="6444218"/>
            <a:ext cx="483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Five realizations of the same stochastic process.</a:t>
            </a:r>
            <a:endParaRPr lang="en-US" b="1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given data series (</a:t>
            </a:r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sz="2200" i="1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the result of an experiment that could be repeated as many times as we like.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 have just one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drawn from an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of alternative series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 generated by the underlying process described by its PDF.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7568740-1C5E-A44D-9AD3-16D18703B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9121" r="19340" b="15100"/>
          <a:stretch/>
        </p:blipFill>
        <p:spPr>
          <a:xfrm>
            <a:off x="673530" y="2940625"/>
            <a:ext cx="8007407" cy="35086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6DC9B2-CD0B-AC47-AC60-C1C37DAB330D}"/>
              </a:ext>
            </a:extLst>
          </p:cNvPr>
          <p:cNvSpPr/>
          <p:nvPr/>
        </p:nvSpPr>
        <p:spPr>
          <a:xfrm>
            <a:off x="810656" y="6444218"/>
            <a:ext cx="483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Five realizations of the same stochastic process.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1D187A-EE54-E14F-BF85-70B3C1CAEAE7}"/>
              </a:ext>
            </a:extLst>
          </p:cNvPr>
          <p:cNvSpPr/>
          <p:nvPr/>
        </p:nvSpPr>
        <p:spPr>
          <a:xfrm>
            <a:off x="503547" y="2940625"/>
            <a:ext cx="8347375" cy="77559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577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expected value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E[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point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n?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When we think of operations such as taking the average or expected value at a particular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general this is an average over different realizations for the same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04476-8488-7B4D-A608-1AEA46E5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9121" r="19340" b="15100"/>
          <a:stretch/>
        </p:blipFill>
        <p:spPr>
          <a:xfrm>
            <a:off x="1160585" y="3706790"/>
            <a:ext cx="6254260" cy="2740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AAFAB-2BC9-3B45-A318-CD93B37E4AD1}"/>
              </a:ext>
            </a:extLst>
          </p:cNvPr>
          <p:cNvSpPr/>
          <p:nvPr/>
        </p:nvSpPr>
        <p:spPr>
          <a:xfrm>
            <a:off x="810656" y="6444218"/>
            <a:ext cx="483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Five realizations of the same stochastic process.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26983-3EFA-AA45-B917-5BA597C54DA8}"/>
              </a:ext>
            </a:extLst>
          </p:cNvPr>
          <p:cNvSpPr/>
          <p:nvPr/>
        </p:nvSpPr>
        <p:spPr>
          <a:xfrm>
            <a:off x="1582615" y="3798277"/>
            <a:ext cx="93785" cy="2645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4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expected value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E[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point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n?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data, the joint PDF is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covariance matrix, describing correlations between the random variables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would need N(N+3)/2 parameters. </a:t>
            </a:r>
            <a:endParaRPr lang="en-US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04476-8488-7B4D-A608-1AEA46E5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9121" r="19340" b="15100"/>
          <a:stretch/>
        </p:blipFill>
        <p:spPr>
          <a:xfrm>
            <a:off x="1160585" y="3706790"/>
            <a:ext cx="6254260" cy="2740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AAFAB-2BC9-3B45-A318-CD93B37E4AD1}"/>
              </a:ext>
            </a:extLst>
          </p:cNvPr>
          <p:cNvSpPr/>
          <p:nvPr/>
        </p:nvSpPr>
        <p:spPr>
          <a:xfrm>
            <a:off x="810656" y="6444218"/>
            <a:ext cx="483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Five realizations of the same stochastic process.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26983-3EFA-AA45-B917-5BA597C54DA8}"/>
              </a:ext>
            </a:extLst>
          </p:cNvPr>
          <p:cNvSpPr/>
          <p:nvPr/>
        </p:nvSpPr>
        <p:spPr>
          <a:xfrm>
            <a:off x="1582615" y="3798277"/>
            <a:ext cx="93785" cy="2645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D499B-3000-E343-B1CF-027746ADE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99" b="29426"/>
          <a:stretch/>
        </p:blipFill>
        <p:spPr>
          <a:xfrm>
            <a:off x="1117600" y="2285828"/>
            <a:ext cx="6908800" cy="7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3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expected value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E[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point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n?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data, the joint PDF is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covariance matrix, describing correlations between the random variables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would need N(N+3)/2 parameters. </a:t>
            </a:r>
            <a:endParaRPr lang="en-US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404476-8488-7B4D-A608-1AEA46E5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9121" r="19340" b="15100"/>
          <a:stretch/>
        </p:blipFill>
        <p:spPr>
          <a:xfrm>
            <a:off x="1160585" y="3706790"/>
            <a:ext cx="6254260" cy="2740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AAFAB-2BC9-3B45-A318-CD93B37E4AD1}"/>
              </a:ext>
            </a:extLst>
          </p:cNvPr>
          <p:cNvSpPr/>
          <p:nvPr/>
        </p:nvSpPr>
        <p:spPr>
          <a:xfrm>
            <a:off x="810656" y="6444218"/>
            <a:ext cx="483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Five realizations of the same stochastic process.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26983-3EFA-AA45-B917-5BA597C54DA8}"/>
              </a:ext>
            </a:extLst>
          </p:cNvPr>
          <p:cNvSpPr/>
          <p:nvPr/>
        </p:nvSpPr>
        <p:spPr>
          <a:xfrm>
            <a:off x="1582615" y="3798277"/>
            <a:ext cx="93785" cy="2645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D499B-3000-E343-B1CF-027746ADE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99" b="29426"/>
          <a:stretch/>
        </p:blipFill>
        <p:spPr>
          <a:xfrm>
            <a:off x="1117600" y="2285828"/>
            <a:ext cx="6908800" cy="748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46C1BF-E792-D44D-8420-2D646D8B66E1}"/>
              </a:ext>
            </a:extLst>
          </p:cNvPr>
          <p:cNvSpPr txBox="1"/>
          <p:nvPr/>
        </p:nvSpPr>
        <p:spPr>
          <a:xfrm rot="18500831">
            <a:off x="2551502" y="3198958"/>
            <a:ext cx="3472425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Intractable</a:t>
            </a:r>
          </a:p>
        </p:txBody>
      </p:sp>
    </p:spTree>
    <p:extLst>
      <p:ext uri="{BB962C8B-B14F-4D97-AF65-F5344CB8AC3E}">
        <p14:creationId xmlns:p14="http://schemas.microsoft.com/office/powerpoint/2010/main" val="168647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Stationary Processes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a more restrictive class of random processes,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processes</a:t>
            </a: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here is that, while the actual observables vary in time, the underlying statistical description is time invariant.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None, dependent on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on interval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28AB3036-CEE7-3648-A3D5-929200622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12" y="5979716"/>
            <a:ext cx="83473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even try to make a time series look stationary (removing the trend for example).</a:t>
            </a:r>
          </a:p>
        </p:txBody>
      </p:sp>
      <p:pic>
        <p:nvPicPr>
          <p:cNvPr id="9" name="Picture 8" descr="A picture containing room, clock, street, people&#10;&#10;Description automatically generated">
            <a:extLst>
              <a:ext uri="{FF2B5EF4-FFF2-40B4-BE49-F238E27FC236}">
                <a16:creationId xmlns:a16="http://schemas.microsoft.com/office/drawing/2014/main" id="{B9938A4B-8B59-2240-8F08-A1F9596D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35" y="2654300"/>
            <a:ext cx="6819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Stationary Processes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a more restrictive class of rand processes,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processes</a:t>
            </a: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28AB3036-CEE7-3648-A3D5-929200622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12" y="5979716"/>
            <a:ext cx="83473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because the stochastic process is composed of random variables does not mean it is completely unpredictable. </a:t>
            </a:r>
            <a:endParaRPr lang="en-US" sz="3200" b="1" dirty="0">
              <a:solidFill>
                <a:srgbClr val="94B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room, clock, street, people&#10;&#10;Description automatically generated">
            <a:extLst>
              <a:ext uri="{FF2B5EF4-FFF2-40B4-BE49-F238E27FC236}">
                <a16:creationId xmlns:a16="http://schemas.microsoft.com/office/drawing/2014/main" id="{B9938A4B-8B59-2240-8F08-A1F9596D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81" y="1673637"/>
            <a:ext cx="6819900" cy="1549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63AC7-3BD2-A343-9770-12C03DF20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9" r="8103"/>
          <a:stretch/>
        </p:blipFill>
        <p:spPr>
          <a:xfrm>
            <a:off x="5265128" y="3111771"/>
            <a:ext cx="3715296" cy="288240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3454318-434A-C647-A4E8-867846677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4" t="19121" r="19340" b="15100"/>
          <a:stretch/>
        </p:blipFill>
        <p:spPr>
          <a:xfrm>
            <a:off x="621697" y="3649753"/>
            <a:ext cx="4091354" cy="1792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7B8FC-3DD3-8E44-9426-2F1F605A86BC}"/>
              </a:ext>
            </a:extLst>
          </p:cNvPr>
          <p:cNvSpPr txBox="1"/>
          <p:nvPr/>
        </p:nvSpPr>
        <p:spPr>
          <a:xfrm>
            <a:off x="1865627" y="3271044"/>
            <a:ext cx="1548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565A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B7CB0-EC48-5F4D-93C4-9425CD58B035}"/>
              </a:ext>
            </a:extLst>
          </p:cNvPr>
          <p:cNvSpPr txBox="1"/>
          <p:nvPr/>
        </p:nvSpPr>
        <p:spPr>
          <a:xfrm>
            <a:off x="5809701" y="3298938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565A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</a:p>
        </p:txBody>
      </p:sp>
    </p:spTree>
    <p:extLst>
      <p:ext uri="{BB962C8B-B14F-4D97-AF65-F5344CB8AC3E}">
        <p14:creationId xmlns:p14="http://schemas.microsoft.com/office/powerpoint/2010/main" val="234783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Take-home Message 1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2698D6-A82E-AD49-8CB5-2ACF2BFA3E45}"/>
              </a:ext>
            </a:extLst>
          </p:cNvPr>
          <p:cNvSpPr/>
          <p:nvPr/>
        </p:nvSpPr>
        <p:spPr>
          <a:xfrm>
            <a:off x="902675" y="1054297"/>
            <a:ext cx="772551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We will study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data</a:t>
            </a:r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in which the order is important.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You get one realization of the stochastic process. 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In order to describe it statistically, we need to make assumptions,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stationary random processes</a:t>
            </a:r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.   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76E4-4EAF-0F4F-A530-BA69F60D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5" y="3835366"/>
            <a:ext cx="5943600" cy="284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A quick tour on Fourier Theory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C9775F-305C-024F-A796-5A1A9B803E65}"/>
              </a:ext>
            </a:extLst>
          </p:cNvPr>
          <p:cNvSpPr/>
          <p:nvPr/>
        </p:nvSpPr>
        <p:spPr>
          <a:xfrm>
            <a:off x="574430" y="959676"/>
            <a:ext cx="79834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" pitchFamily="2" charset="0"/>
              </a:rPr>
              <a:t>Most of these notes are drawn from when I was a student at Scripps. Thanks to Bob Parker, C. Constable, F. Vernon and many others. </a:t>
            </a:r>
          </a:p>
          <a:p>
            <a:pPr algn="just"/>
            <a:endParaRPr lang="en-US" sz="2000" dirty="0">
              <a:latin typeface="Times" pitchFamily="2" charset="0"/>
            </a:endParaRPr>
          </a:p>
          <a:p>
            <a:pPr algn="just"/>
            <a:r>
              <a:rPr lang="en-US" sz="2000" dirty="0">
                <a:latin typeface="Times" pitchFamily="2" charset="0"/>
              </a:rPr>
              <a:t>We will discuss terms like the </a:t>
            </a:r>
            <a:r>
              <a:rPr lang="en-US" sz="2000" b="1" i="1" dirty="0">
                <a:latin typeface="Times" pitchFamily="2" charset="0"/>
              </a:rPr>
              <a:t>frequency domain</a:t>
            </a:r>
            <a:r>
              <a:rPr lang="en-US" sz="2000" dirty="0">
                <a:latin typeface="Times" pitchFamily="2" charset="0"/>
              </a:rPr>
              <a:t> or the </a:t>
            </a:r>
            <a:r>
              <a:rPr lang="en-US" sz="2000" b="1" i="1" dirty="0">
                <a:latin typeface="Times" pitchFamily="2" charset="0"/>
              </a:rPr>
              <a:t>wavenumber domain</a:t>
            </a:r>
            <a:r>
              <a:rPr lang="en-US" sz="2000" dirty="0">
                <a:latin typeface="Times" pitchFamily="2" charset="0"/>
              </a:rPr>
              <a:t>, the several meanings of the word </a:t>
            </a:r>
            <a:r>
              <a:rPr lang="en-US" sz="2000" b="1" i="1" dirty="0">
                <a:latin typeface="Times" pitchFamily="2" charset="0"/>
              </a:rPr>
              <a:t>spectrum</a:t>
            </a:r>
            <a:r>
              <a:rPr lang="en-US" sz="2000" dirty="0">
                <a:latin typeface="Times" pitchFamily="2" charset="0"/>
              </a:rPr>
              <a:t>, the idea of </a:t>
            </a:r>
            <a:r>
              <a:rPr lang="en-US" sz="2000" b="1" i="1" dirty="0">
                <a:latin typeface="Times" pitchFamily="2" charset="0"/>
              </a:rPr>
              <a:t>filtering</a:t>
            </a:r>
            <a:r>
              <a:rPr lang="en-US" sz="2000" dirty="0">
                <a:latin typeface="Times" pitchFamily="2" charset="0"/>
              </a:rPr>
              <a:t> or of </a:t>
            </a:r>
            <a:r>
              <a:rPr lang="en-US" sz="2000" b="1" i="1" dirty="0">
                <a:latin typeface="Times" pitchFamily="2" charset="0"/>
              </a:rPr>
              <a:t>coherence</a:t>
            </a:r>
            <a:r>
              <a:rPr lang="en-US" sz="2000" dirty="0">
                <a:latin typeface="Times" pitchFamily="2" charset="0"/>
              </a:rPr>
              <a:t> between two records. I hope most of you feel comfortable with them (and you should, if you are to be a seismologist).</a:t>
            </a:r>
            <a:endParaRPr lang="en-US" sz="2000" dirty="0">
              <a:effectLst/>
              <a:latin typeface="Times" pitchFamily="2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A410EDD-225F-6542-BE75-14A4D52D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704"/>
            <a:ext cx="6389078" cy="3529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4C783-00A6-CA4F-9ACC-38BDFD58566F}"/>
              </a:ext>
            </a:extLst>
          </p:cNvPr>
          <p:cNvSpPr/>
          <p:nvPr/>
        </p:nvSpPr>
        <p:spPr>
          <a:xfrm>
            <a:off x="6287128" y="6325499"/>
            <a:ext cx="2856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Coherence of seismic body waves …</a:t>
            </a:r>
          </a:p>
          <a:p>
            <a:r>
              <a:rPr lang="en-US" sz="1400" b="0" i="0" dirty="0">
                <a:solidFill>
                  <a:srgbClr val="505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Vernon et al., 1991</a:t>
            </a:r>
          </a:p>
        </p:txBody>
      </p:sp>
    </p:spTree>
    <p:extLst>
      <p:ext uri="{BB962C8B-B14F-4D97-AF65-F5344CB8AC3E}">
        <p14:creationId xmlns:p14="http://schemas.microsoft.com/office/powerpoint/2010/main" val="241902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A dataset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4803360-6B8B-194C-88C3-E311E689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41085"/>
            <a:ext cx="5160345" cy="49329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D41D8C-D393-D14C-A095-FCDDE5FE3218}"/>
              </a:ext>
            </a:extLst>
          </p:cNvPr>
          <p:cNvSpPr/>
          <p:nvPr/>
        </p:nvSpPr>
        <p:spPr>
          <a:xfrm>
            <a:off x="6401454" y="6150838"/>
            <a:ext cx="2742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of fault attributes: A review</a:t>
            </a:r>
          </a:p>
          <a:p>
            <a:r>
              <a:rPr lang="en-US" sz="1400" b="0" i="0" dirty="0" err="1">
                <a:solidFill>
                  <a:srgbClr val="505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Torabi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Berg, 2011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F558A-5BFD-B04F-931D-C220D744BA47}"/>
              </a:ext>
            </a:extLst>
          </p:cNvPr>
          <p:cNvSpPr txBox="1"/>
          <p:nvPr/>
        </p:nvSpPr>
        <p:spPr>
          <a:xfrm>
            <a:off x="5263662" y="2572082"/>
            <a:ext cx="3317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compilation of measured length distributions for faults and fractures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ACEAD4D8-6588-0044-BD62-B29DEE934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878284"/>
            <a:ext cx="8136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In geophysics we use statistical methods to analyze 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data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4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What is the Fourier transform?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90EB1-7932-A849-8DA4-A9CE606A0C5D}"/>
              </a:ext>
            </a:extLst>
          </p:cNvPr>
          <p:cNvSpPr/>
          <p:nvPr/>
        </p:nvSpPr>
        <p:spPr>
          <a:xfrm>
            <a:off x="597876" y="1077743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function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single real variable the definition we will use is: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293D91-366B-DA42-9089-E8C0403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73"/>
          <a:stretch/>
        </p:blipFill>
        <p:spPr>
          <a:xfrm>
            <a:off x="1474177" y="1634696"/>
            <a:ext cx="5867400" cy="1044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72795-A006-7D43-A0AE-E79B0DA45064}"/>
              </a:ext>
            </a:extLst>
          </p:cNvPr>
          <p:cNvSpPr/>
          <p:nvPr/>
        </p:nvSpPr>
        <p:spPr>
          <a:xfrm>
            <a:off x="597876" y="2679508"/>
            <a:ext cx="806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operation takes a real function and generates from it another complex-valued function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It is a kind of linear mapping.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6F9BF966-2ED4-6A43-B3EC-F6265CB86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78" y="4432206"/>
            <a:ext cx="8347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the transform mean?</a:t>
            </a:r>
            <a:endParaRPr lang="en-US" sz="3200" b="1" dirty="0">
              <a:solidFill>
                <a:srgbClr val="94B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6BE68-008A-354A-A577-3901794E3B1E}"/>
              </a:ext>
            </a:extLst>
          </p:cNvPr>
          <p:cNvSpPr txBox="1"/>
          <p:nvPr/>
        </p:nvSpPr>
        <p:spPr>
          <a:xfrm>
            <a:off x="7197969" y="1894014"/>
            <a:ext cx="18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26521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What is the Fourier transform?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DFA4C3-6B9F-0047-8578-055A084C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1"/>
          <a:stretch/>
        </p:blipFill>
        <p:spPr>
          <a:xfrm>
            <a:off x="1474177" y="3542229"/>
            <a:ext cx="5867400" cy="1779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90EB1-7932-A849-8DA4-A9CE606A0C5D}"/>
              </a:ext>
            </a:extLst>
          </p:cNvPr>
          <p:cNvSpPr/>
          <p:nvPr/>
        </p:nvSpPr>
        <p:spPr>
          <a:xfrm>
            <a:off x="539262" y="1077743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function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single real variable the definition we will use is: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293D91-366B-DA42-9089-E8C0403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73"/>
          <a:stretch/>
        </p:blipFill>
        <p:spPr>
          <a:xfrm>
            <a:off x="1474177" y="1634696"/>
            <a:ext cx="5867400" cy="1044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72795-A006-7D43-A0AE-E79B0DA45064}"/>
              </a:ext>
            </a:extLst>
          </p:cNvPr>
          <p:cNvSpPr/>
          <p:nvPr/>
        </p:nvSpPr>
        <p:spPr>
          <a:xfrm>
            <a:off x="539262" y="2679508"/>
            <a:ext cx="806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building up the function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(an infinite) sum of sines and cosines (not every function can be built like this, but many can)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2C082-A120-8848-ABC8-6CB239E8D002}"/>
              </a:ext>
            </a:extLst>
          </p:cNvPr>
          <p:cNvSpPr/>
          <p:nvPr/>
        </p:nvSpPr>
        <p:spPr>
          <a:xfrm>
            <a:off x="539262" y="5502324"/>
            <a:ext cx="806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see this function is a sine wave, but it has real and imaginary parts.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repeats itself, with a period of 1/</a:t>
            </a:r>
            <a:r>
              <a:rPr lang="en-US" sz="2000" dirty="0">
                <a:latin typeface="Symbol" pitchFamily="2" charset="2"/>
                <a:cs typeface="Times New Roman" panose="02020603050405020304" pitchFamily="18" charset="0"/>
              </a:rPr>
              <a:t>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12370-710E-1546-8F17-9BEACC1DC629}"/>
              </a:ext>
            </a:extLst>
          </p:cNvPr>
          <p:cNvSpPr txBox="1"/>
          <p:nvPr/>
        </p:nvSpPr>
        <p:spPr>
          <a:xfrm>
            <a:off x="6720377" y="3724320"/>
            <a:ext cx="18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18780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What is the Fourier transform?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DFA4C3-6B9F-0047-8578-055A084C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1" b="21791"/>
          <a:stretch/>
        </p:blipFill>
        <p:spPr>
          <a:xfrm>
            <a:off x="1286608" y="1498656"/>
            <a:ext cx="5867400" cy="116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90EB1-7932-A849-8DA4-A9CE606A0C5D}"/>
              </a:ext>
            </a:extLst>
          </p:cNvPr>
          <p:cNvSpPr/>
          <p:nvPr/>
        </p:nvSpPr>
        <p:spPr>
          <a:xfrm>
            <a:off x="539262" y="1077743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non-zero at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corresponding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just a sine function.</a:t>
            </a:r>
            <a:endParaRPr lang="en-US" sz="20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72795-A006-7D43-A0AE-E79B0DA45064}"/>
              </a:ext>
            </a:extLst>
          </p:cNvPr>
          <p:cNvSpPr/>
          <p:nvPr/>
        </p:nvSpPr>
        <p:spPr>
          <a:xfrm>
            <a:off x="539262" y="2679508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D359AA-618B-604B-B45D-629CC217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3" b="48599"/>
          <a:stretch/>
        </p:blipFill>
        <p:spPr>
          <a:xfrm>
            <a:off x="334446" y="3257912"/>
            <a:ext cx="3231662" cy="7702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E6DF4C-0349-1E45-B944-488F956FD540}"/>
              </a:ext>
            </a:extLst>
          </p:cNvPr>
          <p:cNvGrpSpPr/>
          <p:nvPr/>
        </p:nvGrpSpPr>
        <p:grpSpPr>
          <a:xfrm>
            <a:off x="3683976" y="2870273"/>
            <a:ext cx="2461846" cy="1342600"/>
            <a:chOff x="1524000" y="5268754"/>
            <a:chExt cx="2461846" cy="1342600"/>
          </a:xfrm>
        </p:grpSpPr>
        <p:pic>
          <p:nvPicPr>
            <p:cNvPr id="15" name="Picture 14" descr="A picture containing drawing, water&#10;&#10;Description automatically generated">
              <a:extLst>
                <a:ext uri="{FF2B5EF4-FFF2-40B4-BE49-F238E27FC236}">
                  <a16:creationId xmlns:a16="http://schemas.microsoft.com/office/drawing/2014/main" id="{35A60A0F-6929-944D-88C0-B5EC2955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88" t="5097" r="53297" b="54682"/>
            <a:stretch/>
          </p:blipFill>
          <p:spPr>
            <a:xfrm>
              <a:off x="1524000" y="5268754"/>
              <a:ext cx="2461846" cy="11579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D75DB6-5703-E249-BED7-956010F26D15}"/>
                </a:ext>
              </a:extLst>
            </p:cNvPr>
            <p:cNvSpPr txBox="1"/>
            <p:nvPr/>
          </p:nvSpPr>
          <p:spPr>
            <a:xfrm>
              <a:off x="2661139" y="6242022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n</a:t>
              </a:r>
              <a:r>
                <a:rPr lang="en-US" dirty="0"/>
                <a:t>=</a:t>
              </a:r>
              <a:r>
                <a:rPr lang="en-US" dirty="0">
                  <a:latin typeface="Symbol" pitchFamily="2" charset="2"/>
                  <a:cs typeface="Times New Roman" panose="02020603050405020304" pitchFamily="18" charset="0"/>
                </a:rPr>
                <a:t>n</a:t>
              </a:r>
              <a:r>
                <a:rPr lang="en-US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40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What is the Fourier transform?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DFA4C3-6B9F-0047-8578-055A084C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1" b="21791"/>
          <a:stretch/>
        </p:blipFill>
        <p:spPr>
          <a:xfrm>
            <a:off x="1286608" y="1498656"/>
            <a:ext cx="5867400" cy="116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90EB1-7932-A849-8DA4-A9CE606A0C5D}"/>
              </a:ext>
            </a:extLst>
          </p:cNvPr>
          <p:cNvSpPr/>
          <p:nvPr/>
        </p:nvSpPr>
        <p:spPr>
          <a:xfrm>
            <a:off x="539262" y="1077743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non-zero at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corresponding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just a sine function.</a:t>
            </a:r>
            <a:endParaRPr lang="en-US" sz="20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72795-A006-7D43-A0AE-E79B0DA45064}"/>
              </a:ext>
            </a:extLst>
          </p:cNvPr>
          <p:cNvSpPr/>
          <p:nvPr/>
        </p:nvSpPr>
        <p:spPr>
          <a:xfrm>
            <a:off x="539262" y="2679508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E3C86-7CD8-4A45-BC12-84DF89DB4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0"/>
          <a:stretch/>
        </p:blipFill>
        <p:spPr>
          <a:xfrm>
            <a:off x="88261" y="4532548"/>
            <a:ext cx="3911600" cy="6382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8CAF7C-C0AA-5447-9200-FF690DEDA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3" b="48599"/>
          <a:stretch/>
        </p:blipFill>
        <p:spPr>
          <a:xfrm>
            <a:off x="334446" y="3257912"/>
            <a:ext cx="3231662" cy="7702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72A673E-0DBF-CF46-AF50-AFFC59F64CB3}"/>
              </a:ext>
            </a:extLst>
          </p:cNvPr>
          <p:cNvGrpSpPr/>
          <p:nvPr/>
        </p:nvGrpSpPr>
        <p:grpSpPr>
          <a:xfrm>
            <a:off x="3683976" y="2870273"/>
            <a:ext cx="3843938" cy="2096342"/>
            <a:chOff x="1524000" y="5268754"/>
            <a:chExt cx="2461846" cy="1342600"/>
          </a:xfrm>
        </p:grpSpPr>
        <p:pic>
          <p:nvPicPr>
            <p:cNvPr id="13" name="Picture 12" descr="A picture containing drawing, water&#10;&#10;Description automatically generated">
              <a:extLst>
                <a:ext uri="{FF2B5EF4-FFF2-40B4-BE49-F238E27FC236}">
                  <a16:creationId xmlns:a16="http://schemas.microsoft.com/office/drawing/2014/main" id="{A9E08E81-E6B4-1F4E-A95F-7E81F794A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88" t="5097" r="53297" b="54682"/>
            <a:stretch/>
          </p:blipFill>
          <p:spPr>
            <a:xfrm>
              <a:off x="1524000" y="5268754"/>
              <a:ext cx="2461846" cy="115793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0FE51-F053-0D48-A8BB-F6DEF01F44D6}"/>
                </a:ext>
              </a:extLst>
            </p:cNvPr>
            <p:cNvSpPr txBox="1"/>
            <p:nvPr/>
          </p:nvSpPr>
          <p:spPr>
            <a:xfrm>
              <a:off x="2833824" y="6242022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n</a:t>
              </a:r>
              <a:r>
                <a:rPr lang="en-US" dirty="0"/>
                <a:t>=</a:t>
              </a:r>
              <a:r>
                <a:rPr lang="en-US" dirty="0">
                  <a:latin typeface="Symbol" pitchFamily="2" charset="2"/>
                  <a:cs typeface="Times New Roman" panose="02020603050405020304" pitchFamily="18" charset="0"/>
                </a:rPr>
                <a:t>n</a:t>
              </a:r>
              <a:r>
                <a:rPr lang="en-US" baseline="-25000" dirty="0"/>
                <a:t>0</a:t>
              </a:r>
            </a:p>
          </p:txBody>
        </p:sp>
      </p:grpSp>
      <p:pic>
        <p:nvPicPr>
          <p:cNvPr id="15" name="Picture 14" descr="A picture containing drawing, water&#10;&#10;Description automatically generated">
            <a:extLst>
              <a:ext uri="{FF2B5EF4-FFF2-40B4-BE49-F238E27FC236}">
                <a16:creationId xmlns:a16="http://schemas.microsoft.com/office/drawing/2014/main" id="{58B467E2-0868-B449-ACE9-54ECC937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90" t="4196" r="9795" b="55583"/>
          <a:stretch/>
        </p:blipFill>
        <p:spPr>
          <a:xfrm>
            <a:off x="3999861" y="4966615"/>
            <a:ext cx="3843939" cy="18080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99744-2891-264A-98ED-05561702FB0C}"/>
              </a:ext>
            </a:extLst>
          </p:cNvPr>
          <p:cNvSpPr txBox="1"/>
          <p:nvPr/>
        </p:nvSpPr>
        <p:spPr>
          <a:xfrm>
            <a:off x="6307678" y="6488668"/>
            <a:ext cx="6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1/n</a:t>
            </a:r>
            <a:r>
              <a:rPr lang="en-US" baseline="-25000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908A25-AA17-8048-84D6-A1A670202EA3}"/>
              </a:ext>
            </a:extLst>
          </p:cNvPr>
          <p:cNvCxnSpPr>
            <a:cxnSpLocks/>
          </p:cNvCxnSpPr>
          <p:nvPr/>
        </p:nvCxnSpPr>
        <p:spPr>
          <a:xfrm>
            <a:off x="6482862" y="5238374"/>
            <a:ext cx="0" cy="1250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A4E5ED-C8AC-ED40-89CB-A92B2D4AE801}"/>
              </a:ext>
            </a:extLst>
          </p:cNvPr>
          <p:cNvCxnSpPr>
            <a:cxnSpLocks/>
          </p:cNvCxnSpPr>
          <p:nvPr/>
        </p:nvCxnSpPr>
        <p:spPr>
          <a:xfrm>
            <a:off x="6733447" y="5277305"/>
            <a:ext cx="0" cy="1211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27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What is the Fourier transform?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DFA4C3-6B9F-0047-8578-055A084C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1" b="21791"/>
          <a:stretch/>
        </p:blipFill>
        <p:spPr>
          <a:xfrm>
            <a:off x="1286608" y="1498656"/>
            <a:ext cx="5867400" cy="116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90EB1-7932-A849-8DA4-A9CE606A0C5D}"/>
              </a:ext>
            </a:extLst>
          </p:cNvPr>
          <p:cNvSpPr/>
          <p:nvPr/>
        </p:nvSpPr>
        <p:spPr>
          <a:xfrm>
            <a:off x="539262" y="1077743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non-zero at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n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corresponding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just a sine function.</a:t>
            </a:r>
            <a:endParaRPr lang="en-US" sz="20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72795-A006-7D43-A0AE-E79B0DA45064}"/>
              </a:ext>
            </a:extLst>
          </p:cNvPr>
          <p:cNvSpPr/>
          <p:nvPr/>
        </p:nvSpPr>
        <p:spPr>
          <a:xfrm>
            <a:off x="539262" y="2679508"/>
            <a:ext cx="806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E3C86-7CD8-4A45-BC12-84DF89DB4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0"/>
          <a:stretch/>
        </p:blipFill>
        <p:spPr>
          <a:xfrm>
            <a:off x="88261" y="4555994"/>
            <a:ext cx="3911600" cy="6382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8CAF7C-C0AA-5447-9200-FF690DEDA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3" b="48599"/>
          <a:stretch/>
        </p:blipFill>
        <p:spPr>
          <a:xfrm>
            <a:off x="334446" y="3257912"/>
            <a:ext cx="3231662" cy="7702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72A673E-0DBF-CF46-AF50-AFFC59F64CB3}"/>
              </a:ext>
            </a:extLst>
          </p:cNvPr>
          <p:cNvGrpSpPr/>
          <p:nvPr/>
        </p:nvGrpSpPr>
        <p:grpSpPr>
          <a:xfrm>
            <a:off x="3683976" y="2870273"/>
            <a:ext cx="2461846" cy="1342600"/>
            <a:chOff x="1524000" y="5268754"/>
            <a:chExt cx="2461846" cy="1342600"/>
          </a:xfrm>
        </p:grpSpPr>
        <p:pic>
          <p:nvPicPr>
            <p:cNvPr id="13" name="Picture 12" descr="A picture containing drawing, water&#10;&#10;Description automatically generated">
              <a:extLst>
                <a:ext uri="{FF2B5EF4-FFF2-40B4-BE49-F238E27FC236}">
                  <a16:creationId xmlns:a16="http://schemas.microsoft.com/office/drawing/2014/main" id="{A9E08E81-E6B4-1F4E-A95F-7E81F794A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88" t="5097" r="53297" b="54682"/>
            <a:stretch/>
          </p:blipFill>
          <p:spPr>
            <a:xfrm>
              <a:off x="1524000" y="5268754"/>
              <a:ext cx="2461846" cy="115793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0FE51-F053-0D48-A8BB-F6DEF01F44D6}"/>
                </a:ext>
              </a:extLst>
            </p:cNvPr>
            <p:cNvSpPr txBox="1"/>
            <p:nvPr/>
          </p:nvSpPr>
          <p:spPr>
            <a:xfrm>
              <a:off x="2661139" y="6242022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n</a:t>
              </a:r>
              <a:r>
                <a:rPr lang="en-US" dirty="0"/>
                <a:t>=</a:t>
              </a:r>
              <a:r>
                <a:rPr lang="en-US" dirty="0">
                  <a:latin typeface="Symbol" pitchFamily="2" charset="2"/>
                  <a:cs typeface="Times New Roman" panose="02020603050405020304" pitchFamily="18" charset="0"/>
                </a:rPr>
                <a:t>n</a:t>
              </a:r>
              <a:r>
                <a:rPr lang="en-US" baseline="-25000" dirty="0"/>
                <a:t>0</a:t>
              </a:r>
            </a:p>
          </p:txBody>
        </p:sp>
      </p:grpSp>
      <p:pic>
        <p:nvPicPr>
          <p:cNvPr id="15" name="Picture 14" descr="A picture containing drawing, water&#10;&#10;Description automatically generated">
            <a:extLst>
              <a:ext uri="{FF2B5EF4-FFF2-40B4-BE49-F238E27FC236}">
                <a16:creationId xmlns:a16="http://schemas.microsoft.com/office/drawing/2014/main" id="{58B467E2-0868-B449-ACE9-54ECC937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90" t="4196" r="9795" b="55583"/>
          <a:stretch/>
        </p:blipFill>
        <p:spPr>
          <a:xfrm>
            <a:off x="3753676" y="4276273"/>
            <a:ext cx="2461846" cy="115793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79B345B-CCCC-D04B-90F4-A9FDD227A79D}"/>
              </a:ext>
            </a:extLst>
          </p:cNvPr>
          <p:cNvGrpSpPr/>
          <p:nvPr/>
        </p:nvGrpSpPr>
        <p:grpSpPr>
          <a:xfrm>
            <a:off x="6278008" y="2870273"/>
            <a:ext cx="2461846" cy="1342600"/>
            <a:chOff x="1524000" y="5268754"/>
            <a:chExt cx="2461846" cy="1342600"/>
          </a:xfrm>
        </p:grpSpPr>
        <p:pic>
          <p:nvPicPr>
            <p:cNvPr id="17" name="Picture 16" descr="A picture containing drawing, water&#10;&#10;Description automatically generated">
              <a:extLst>
                <a:ext uri="{FF2B5EF4-FFF2-40B4-BE49-F238E27FC236}">
                  <a16:creationId xmlns:a16="http://schemas.microsoft.com/office/drawing/2014/main" id="{45C37075-77E1-4146-8D22-66B32A9DE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95" t="52264" r="52390" b="7515"/>
            <a:stretch/>
          </p:blipFill>
          <p:spPr>
            <a:xfrm>
              <a:off x="1524000" y="5268754"/>
              <a:ext cx="2461846" cy="11579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CEE1BE-4F6E-9B42-AFF0-A4B80FA2BACE}"/>
                </a:ext>
              </a:extLst>
            </p:cNvPr>
            <p:cNvSpPr txBox="1"/>
            <p:nvPr/>
          </p:nvSpPr>
          <p:spPr>
            <a:xfrm>
              <a:off x="2661139" y="6242022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n</a:t>
              </a:r>
              <a:r>
                <a:rPr lang="en-US" dirty="0"/>
                <a:t>=</a:t>
              </a:r>
              <a:r>
                <a:rPr lang="en-US" dirty="0">
                  <a:latin typeface="Symbol" pitchFamily="2" charset="2"/>
                  <a:cs typeface="Times New Roman" panose="02020603050405020304" pitchFamily="18" charset="0"/>
                </a:rPr>
                <a:t>n</a:t>
              </a:r>
              <a:r>
                <a:rPr lang="en-US" baseline="-25000" dirty="0"/>
                <a:t>0</a:t>
              </a:r>
            </a:p>
          </p:txBody>
        </p:sp>
      </p:grpSp>
      <p:pic>
        <p:nvPicPr>
          <p:cNvPr id="19" name="Picture 18" descr="A picture containing drawing, water&#10;&#10;Description automatically generated">
            <a:extLst>
              <a:ext uri="{FF2B5EF4-FFF2-40B4-BE49-F238E27FC236}">
                <a16:creationId xmlns:a16="http://schemas.microsoft.com/office/drawing/2014/main" id="{B7BEB46C-2EA1-A342-95CC-389283A16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49" t="52202" r="9136" b="7577"/>
          <a:stretch/>
        </p:blipFill>
        <p:spPr>
          <a:xfrm>
            <a:off x="6347708" y="4276273"/>
            <a:ext cx="2461846" cy="1157934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7FB24C6B-9085-764B-9E48-C2FAC24C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12" y="6262401"/>
            <a:ext cx="8347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Pairs 1: The FT of a Gaussian, is a </a:t>
            </a:r>
            <a:r>
              <a:rPr lang="en-US" b="1" dirty="0" err="1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Guassian</a:t>
            </a:r>
            <a:r>
              <a:rPr lang="en-US" b="1" dirty="0">
                <a:solidFill>
                  <a:srgbClr val="94B4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dirty="0">
              <a:solidFill>
                <a:srgbClr val="94B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2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FT Theorems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C6FE50-5D02-CA44-A420-FDF7F7529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5" t="8102" r="15665" b="68076"/>
          <a:stretch/>
        </p:blipFill>
        <p:spPr>
          <a:xfrm>
            <a:off x="4572000" y="839667"/>
            <a:ext cx="3540369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31273-E262-C44C-88D9-4D6771CBB476}"/>
              </a:ext>
            </a:extLst>
          </p:cNvPr>
          <p:cNvSpPr txBox="1"/>
          <p:nvPr/>
        </p:nvSpPr>
        <p:spPr>
          <a:xfrm>
            <a:off x="386800" y="1218435"/>
            <a:ext cx="381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Parseval’s or Power Theorem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A7A647-5F2A-0140-8599-D98070EE4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8" t="30550" r="21646" b="48378"/>
          <a:stretch/>
        </p:blipFill>
        <p:spPr>
          <a:xfrm>
            <a:off x="5087082" y="1930643"/>
            <a:ext cx="2895601" cy="1078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F1816-D1A7-574C-A692-C1C57D10FC33}"/>
              </a:ext>
            </a:extLst>
          </p:cNvPr>
          <p:cNvSpPr txBox="1"/>
          <p:nvPr/>
        </p:nvSpPr>
        <p:spPr>
          <a:xfrm>
            <a:off x="386800" y="2239072"/>
            <a:ext cx="266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Theorem</a:t>
            </a:r>
          </a:p>
        </p:txBody>
      </p:sp>
    </p:spTree>
    <p:extLst>
      <p:ext uri="{BB962C8B-B14F-4D97-AF65-F5344CB8AC3E}">
        <p14:creationId xmlns:p14="http://schemas.microsoft.com/office/powerpoint/2010/main" val="100182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786DB-8187-F347-A383-855477ADFC9B}"/>
              </a:ext>
            </a:extLst>
          </p:cNvPr>
          <p:cNvSpPr/>
          <p:nvPr/>
        </p:nvSpPr>
        <p:spPr>
          <a:xfrm>
            <a:off x="539261" y="999255"/>
            <a:ext cx="8065477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a seismometer, whose impulse response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that an input pulse of unit height and short duration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generates output of the form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 dt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a continuous signal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ground excites the seismometer. The output at a particular time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sum (really the integral) of all the contributions from the impulse responses at all previous times.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can’t predict the future (causal), so the integral is to infinity.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integral above is called a convolution and is often written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FCE5C4-20E7-734F-B57F-BA7CAD1B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8990"/>
          <a:stretch/>
        </p:blipFill>
        <p:spPr>
          <a:xfrm>
            <a:off x="2433027" y="3040673"/>
            <a:ext cx="3949700" cy="120308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8BCA16-2E36-454A-8D34-70CB65107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t="44112" r="-297" b="37411"/>
          <a:stretch/>
        </p:blipFill>
        <p:spPr>
          <a:xfrm>
            <a:off x="2245457" y="5195057"/>
            <a:ext cx="3949700" cy="5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6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FT Theorems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C6FE50-5D02-CA44-A420-FDF7F7529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5" t="8102" r="15665" b="68076"/>
          <a:stretch/>
        </p:blipFill>
        <p:spPr>
          <a:xfrm>
            <a:off x="4572000" y="839667"/>
            <a:ext cx="3540369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31273-E262-C44C-88D9-4D6771CBB476}"/>
              </a:ext>
            </a:extLst>
          </p:cNvPr>
          <p:cNvSpPr txBox="1"/>
          <p:nvPr/>
        </p:nvSpPr>
        <p:spPr>
          <a:xfrm>
            <a:off x="386800" y="1218435"/>
            <a:ext cx="381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Parseval’s or Power Theorem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A7A647-5F2A-0140-8599-D98070EE4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8" t="30550" r="21646" b="48378"/>
          <a:stretch/>
        </p:blipFill>
        <p:spPr>
          <a:xfrm>
            <a:off x="5087082" y="1930643"/>
            <a:ext cx="2895601" cy="1078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F1816-D1A7-574C-A692-C1C57D10FC33}"/>
              </a:ext>
            </a:extLst>
          </p:cNvPr>
          <p:cNvSpPr txBox="1"/>
          <p:nvPr/>
        </p:nvSpPr>
        <p:spPr>
          <a:xfrm>
            <a:off x="386800" y="2239072"/>
            <a:ext cx="266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Theorem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DE6F4-BF4C-C144-8AA4-7E722DDAD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80" b="7044"/>
          <a:stretch/>
        </p:blipFill>
        <p:spPr>
          <a:xfrm>
            <a:off x="4367334" y="3316900"/>
            <a:ext cx="3949700" cy="70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8CABE-6747-554E-AE47-5537A79A6ACC}"/>
              </a:ext>
            </a:extLst>
          </p:cNvPr>
          <p:cNvSpPr txBox="1"/>
          <p:nvPr/>
        </p:nvSpPr>
        <p:spPr>
          <a:xfrm>
            <a:off x="386800" y="3437760"/>
            <a:ext cx="290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Theorem</a:t>
            </a:r>
          </a:p>
        </p:txBody>
      </p:sp>
    </p:spTree>
    <p:extLst>
      <p:ext uri="{BB962C8B-B14F-4D97-AF65-F5344CB8AC3E}">
        <p14:creationId xmlns:p14="http://schemas.microsoft.com/office/powerpoint/2010/main" val="136097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FT Pairs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0EF02C-C307-2D4D-8C71-240E15968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20"/>
          <a:stretch/>
        </p:blipFill>
        <p:spPr>
          <a:xfrm>
            <a:off x="4045500" y="2939832"/>
            <a:ext cx="4711700" cy="2194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31273-E262-C44C-88D9-4D6771CBB476}"/>
              </a:ext>
            </a:extLst>
          </p:cNvPr>
          <p:cNvSpPr txBox="1"/>
          <p:nvPr/>
        </p:nvSpPr>
        <p:spPr>
          <a:xfrm>
            <a:off x="386800" y="142018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- Gaussian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F1816-D1A7-574C-A692-C1C57D10FC33}"/>
              </a:ext>
            </a:extLst>
          </p:cNvPr>
          <p:cNvSpPr txBox="1"/>
          <p:nvPr/>
        </p:nvSpPr>
        <p:spPr>
          <a:xfrm>
            <a:off x="386800" y="3575496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Car 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163621-5151-6349-99D3-08C0E7E91665}"/>
              </a:ext>
            </a:extLst>
          </p:cNvPr>
          <p:cNvGrpSpPr/>
          <p:nvPr/>
        </p:nvGrpSpPr>
        <p:grpSpPr>
          <a:xfrm>
            <a:off x="5074200" y="1144981"/>
            <a:ext cx="2654300" cy="1012067"/>
            <a:chOff x="5074200" y="1144981"/>
            <a:chExt cx="2654300" cy="1012067"/>
          </a:xfrm>
        </p:grpSpPr>
        <p:pic>
          <p:nvPicPr>
            <p:cNvPr id="12" name="Picture 1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A7E68A1-E60E-A145-A9C9-1F875FF8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284" b="32048"/>
            <a:stretch/>
          </p:blipFill>
          <p:spPr>
            <a:xfrm>
              <a:off x="5074200" y="1144981"/>
              <a:ext cx="2654300" cy="482112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EBAE15C4-FE5C-C747-9B0B-37A54FC5A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70" b="25777"/>
            <a:stretch/>
          </p:blipFill>
          <p:spPr>
            <a:xfrm>
              <a:off x="5196742" y="1674937"/>
              <a:ext cx="2197100" cy="482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92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FT Pairs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28B0A96-5E95-4043-8974-FA5488FB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908300"/>
            <a:ext cx="2209800" cy="1041400"/>
          </a:xfrm>
          <a:prstGeom prst="rect">
            <a:avLst/>
          </a:prstGeom>
        </p:spPr>
      </p:pic>
      <p:pic>
        <p:nvPicPr>
          <p:cNvPr id="17" name="Picture 16" descr="A picture containing text, large, clock&#10;&#10;Description automatically generated">
            <a:extLst>
              <a:ext uri="{FF2B5EF4-FFF2-40B4-BE49-F238E27FC236}">
                <a16:creationId xmlns:a16="http://schemas.microsoft.com/office/drawing/2014/main" id="{0DA9D669-371D-7E42-A040-780C679C8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74"/>
          <a:stretch/>
        </p:blipFill>
        <p:spPr>
          <a:xfrm>
            <a:off x="678747" y="886271"/>
            <a:ext cx="5616545" cy="59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4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8CF83A-4782-AC47-83D8-711FF1D1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" y="1899138"/>
            <a:ext cx="5517662" cy="4138247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Another dataset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F558A-5BFD-B04F-931D-C220D744BA47}"/>
              </a:ext>
            </a:extLst>
          </p:cNvPr>
          <p:cNvSpPr txBox="1"/>
          <p:nvPr/>
        </p:nvSpPr>
        <p:spPr>
          <a:xfrm>
            <a:off x="5263662" y="2572082"/>
            <a:ext cx="3317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Ages (not real) of participants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078E0F-F455-7340-863E-D4A0F0A1DB45}"/>
              </a:ext>
            </a:extLst>
          </p:cNvPr>
          <p:cNvCxnSpPr/>
          <p:nvPr/>
        </p:nvCxnSpPr>
        <p:spPr>
          <a:xfrm>
            <a:off x="4407878" y="4958861"/>
            <a:ext cx="8557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235C6B-7854-4647-A20D-C389063C453C}"/>
              </a:ext>
            </a:extLst>
          </p:cNvPr>
          <p:cNvSpPr txBox="1"/>
          <p:nvPr/>
        </p:nvSpPr>
        <p:spPr>
          <a:xfrm>
            <a:off x="5136507" y="4589529"/>
            <a:ext cx="19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With a few outliers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829037AE-87FC-2A4F-B71B-C32FE85EB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878284"/>
            <a:ext cx="8136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In geophysics we use statistical methods to analyze 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data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8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Take-home Message 1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2698D6-A82E-AD49-8CB5-2ACF2BFA3E45}"/>
              </a:ext>
            </a:extLst>
          </p:cNvPr>
          <p:cNvSpPr/>
          <p:nvPr/>
        </p:nvSpPr>
        <p:spPr>
          <a:xfrm>
            <a:off x="902675" y="1054297"/>
            <a:ext cx="772551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Fourier transform and its inverse. Linear mapping.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Narrow signal in one domain, broad signal in the other.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Uncertainty principle</a:t>
            </a:r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, you can’t have both infinite time and frequency resolution. 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Remember (and prove) some theorems and pairs.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76E4-4EAF-0F4F-A530-BA69F60D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415" y="4183342"/>
            <a:ext cx="5216770" cy="2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The Discrete Fourier Transform DFT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156E8-7173-B242-B5DA-06777E3A841E}"/>
              </a:ext>
            </a:extLst>
          </p:cNvPr>
          <p:cNvSpPr/>
          <p:nvPr/>
        </p:nvSpPr>
        <p:spPr>
          <a:xfrm>
            <a:off x="539261" y="999255"/>
            <a:ext cx="80654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 life, we have three problems.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don’t like doing integrals (they do sums).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is digitized,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discretely sampled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not continuous.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9395021-01D4-D247-A67B-11D72156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33" y="2630471"/>
            <a:ext cx="36449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DFA8E-635A-0340-92DB-624EED0A6C25}"/>
              </a:ext>
            </a:extLst>
          </p:cNvPr>
          <p:cNvSpPr txBox="1"/>
          <p:nvPr/>
        </p:nvSpPr>
        <p:spPr>
          <a:xfrm>
            <a:off x="6684893" y="28718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A524C-D73F-2B41-917D-22003A0FB21E}"/>
              </a:ext>
            </a:extLst>
          </p:cNvPr>
          <p:cNvSpPr txBox="1"/>
          <p:nvPr/>
        </p:nvSpPr>
        <p:spPr>
          <a:xfrm>
            <a:off x="6316202" y="390589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DFT</a:t>
            </a:r>
          </a:p>
        </p:txBody>
      </p:sp>
    </p:spTree>
    <p:extLst>
      <p:ext uri="{BB962C8B-B14F-4D97-AF65-F5344CB8AC3E}">
        <p14:creationId xmlns:p14="http://schemas.microsoft.com/office/powerpoint/2010/main" val="644191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The DFT in practice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156E8-7173-B242-B5DA-06777E3A841E}"/>
              </a:ext>
            </a:extLst>
          </p:cNvPr>
          <p:cNvSpPr/>
          <p:nvPr/>
        </p:nvSpPr>
        <p:spPr>
          <a:xfrm>
            <a:off x="539261" y="999255"/>
            <a:ext cx="8065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 data, is a stationary random process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finite in length.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FT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be a random process, not a statistic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8F4BE620-76C5-2E4D-81CC-EE802B1E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1702898"/>
            <a:ext cx="7747000" cy="1358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6F6153-1838-3B41-A25B-10DD49ED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12246"/>
            <a:ext cx="914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6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0156E8-7173-B242-B5DA-06777E3A841E}"/>
              </a:ext>
            </a:extLst>
          </p:cNvPr>
          <p:cNvSpPr/>
          <p:nvPr/>
        </p:nvSpPr>
        <p:spPr>
          <a:xfrm>
            <a:off x="539261" y="999255"/>
            <a:ext cx="806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 data,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in length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discretely sampled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one domain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other.  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72B44D30-D21C-A142-A5C1-87662A1BD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" t="3712" b="48144"/>
          <a:stretch/>
        </p:blipFill>
        <p:spPr>
          <a:xfrm>
            <a:off x="0" y="1764420"/>
            <a:ext cx="4827182" cy="3112259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2076CF4-D596-3E4A-A877-4A3756D2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The DFT in practice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4C3D1-334B-F54B-B9DD-F3DB8BF030EC}"/>
              </a:ext>
            </a:extLst>
          </p:cNvPr>
          <p:cNvSpPr txBox="1"/>
          <p:nvPr/>
        </p:nvSpPr>
        <p:spPr>
          <a:xfrm>
            <a:off x="5018566" y="1889905"/>
            <a:ext cx="394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continuous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80A73-65C8-3744-BC25-4C1CE7C44CD3}"/>
              </a:ext>
            </a:extLst>
          </p:cNvPr>
          <p:cNvSpPr txBox="1"/>
          <p:nvPr/>
        </p:nvSpPr>
        <p:spPr>
          <a:xfrm>
            <a:off x="5018566" y="2624299"/>
            <a:ext cx="23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discretely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8C313-96BD-6E4A-B614-2E66C07D8FEA}"/>
              </a:ext>
            </a:extLst>
          </p:cNvPr>
          <p:cNvSpPr txBox="1"/>
          <p:nvPr/>
        </p:nvSpPr>
        <p:spPr>
          <a:xfrm>
            <a:off x="5018566" y="3358693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discrete sampling.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76C57-7298-7B4C-8FE5-07091DFC7CEC}"/>
              </a:ext>
            </a:extLst>
          </p:cNvPr>
          <p:cNvSpPr txBox="1"/>
          <p:nvPr/>
        </p:nvSpPr>
        <p:spPr>
          <a:xfrm>
            <a:off x="5018566" y="4093087"/>
            <a:ext cx="287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signal between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T=0-T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58623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0156E8-7173-B242-B5DA-06777E3A841E}"/>
              </a:ext>
            </a:extLst>
          </p:cNvPr>
          <p:cNvSpPr/>
          <p:nvPr/>
        </p:nvSpPr>
        <p:spPr>
          <a:xfrm>
            <a:off x="539261" y="999255"/>
            <a:ext cx="806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 data, is a stationary random process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X(t),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in length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discretely sampled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B3387892-BD27-C54E-B9D0-8F417F8A1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" t="51856"/>
          <a:stretch/>
        </p:blipFill>
        <p:spPr>
          <a:xfrm>
            <a:off x="4316819" y="3537450"/>
            <a:ext cx="4827181" cy="3112259"/>
          </a:xfrm>
          <a:prstGeom prst="rect">
            <a:avLst/>
          </a:prstGeom>
        </p:spPr>
      </p:pic>
      <p:pic>
        <p:nvPicPr>
          <p:cNvPr id="7" name="Imagen 3">
            <a:extLst>
              <a:ext uri="{FF2B5EF4-FFF2-40B4-BE49-F238E27FC236}">
                <a16:creationId xmlns:a16="http://schemas.microsoft.com/office/drawing/2014/main" id="{72B44D30-D21C-A142-A5C1-87662A1BD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" t="3712" b="48144"/>
          <a:stretch/>
        </p:blipFill>
        <p:spPr>
          <a:xfrm>
            <a:off x="350876" y="1707142"/>
            <a:ext cx="2878352" cy="1855778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2076CF4-D596-3E4A-A877-4A3756D2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The DFT in practice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A47E3-57E1-3B4E-B2B8-639E421D9EC4}"/>
              </a:ext>
            </a:extLst>
          </p:cNvPr>
          <p:cNvSpPr txBox="1"/>
          <p:nvPr/>
        </p:nvSpPr>
        <p:spPr>
          <a:xfrm>
            <a:off x="350875" y="3675006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domains convolved with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leakage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5D31-3743-E745-8760-E8B133F5D3F0}"/>
              </a:ext>
            </a:extLst>
          </p:cNvPr>
          <p:cNvSpPr txBox="1"/>
          <p:nvPr/>
        </p:nvSpPr>
        <p:spPr>
          <a:xfrm>
            <a:off x="350875" y="4409400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discretely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FF1F0-0F60-A94C-B25B-6A440143B7ED}"/>
              </a:ext>
            </a:extLst>
          </p:cNvPr>
          <p:cNvSpPr txBox="1"/>
          <p:nvPr/>
        </p:nvSpPr>
        <p:spPr>
          <a:xfrm>
            <a:off x="350875" y="5143794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 sampling.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0E000-8936-2147-9C5C-A86A771CE35E}"/>
              </a:ext>
            </a:extLst>
          </p:cNvPr>
          <p:cNvSpPr txBox="1"/>
          <p:nvPr/>
        </p:nvSpPr>
        <p:spPr>
          <a:xfrm>
            <a:off x="350875" y="5878188"/>
            <a:ext cx="28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Final. The DFT is not the FT.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12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The DFT in practice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4DE67F52-4CF6-564F-A50C-C45D41AF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019"/>
            <a:ext cx="9144000" cy="444347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1A752D4-145C-E64D-BB55-DFD7A0AA0C34}"/>
              </a:ext>
            </a:extLst>
          </p:cNvPr>
          <p:cNvGrpSpPr/>
          <p:nvPr/>
        </p:nvGrpSpPr>
        <p:grpSpPr>
          <a:xfrm>
            <a:off x="7029153" y="1148861"/>
            <a:ext cx="1899189" cy="1678211"/>
            <a:chOff x="0" y="1301721"/>
            <a:chExt cx="5175546" cy="4573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B21B8-4E58-F241-993D-F284131B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25073"/>
              <a:ext cx="4733330" cy="3549998"/>
            </a:xfrm>
            <a:prstGeom prst="rect">
              <a:avLst/>
            </a:prstGeom>
          </p:spPr>
        </p:pic>
        <p:sp>
          <p:nvSpPr>
            <p:cNvPr id="6" name="Striped Right Arrow 5">
              <a:extLst>
                <a:ext uri="{FF2B5EF4-FFF2-40B4-BE49-F238E27FC236}">
                  <a16:creationId xmlns:a16="http://schemas.microsoft.com/office/drawing/2014/main" id="{7D8CABD1-0BDD-EE41-B245-91DA270333DE}"/>
                </a:ext>
              </a:extLst>
            </p:cNvPr>
            <p:cNvSpPr/>
            <p:nvPr/>
          </p:nvSpPr>
          <p:spPr>
            <a:xfrm rot="18849491">
              <a:off x="2200912" y="2174833"/>
              <a:ext cx="773723" cy="385346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AE6670-3738-514F-BEF8-43640122E23A}"/>
                </a:ext>
              </a:extLst>
            </p:cNvPr>
            <p:cNvSpPr txBox="1"/>
            <p:nvPr/>
          </p:nvSpPr>
          <p:spPr>
            <a:xfrm>
              <a:off x="2909667" y="1301721"/>
              <a:ext cx="2265879" cy="1509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Draw a person from the pool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61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A752D4-145C-E64D-BB55-DFD7A0AA0C34}"/>
              </a:ext>
            </a:extLst>
          </p:cNvPr>
          <p:cNvGrpSpPr/>
          <p:nvPr/>
        </p:nvGrpSpPr>
        <p:grpSpPr>
          <a:xfrm>
            <a:off x="7029153" y="1148861"/>
            <a:ext cx="1899189" cy="1678211"/>
            <a:chOff x="0" y="1301721"/>
            <a:chExt cx="5175546" cy="4573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B21B8-4E58-F241-993D-F284131B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25073"/>
              <a:ext cx="4733330" cy="3549998"/>
            </a:xfrm>
            <a:prstGeom prst="rect">
              <a:avLst/>
            </a:prstGeom>
          </p:spPr>
        </p:pic>
        <p:sp>
          <p:nvSpPr>
            <p:cNvPr id="6" name="Striped Right Arrow 5">
              <a:extLst>
                <a:ext uri="{FF2B5EF4-FFF2-40B4-BE49-F238E27FC236}">
                  <a16:creationId xmlns:a16="http://schemas.microsoft.com/office/drawing/2014/main" id="{7D8CABD1-0BDD-EE41-B245-91DA270333DE}"/>
                </a:ext>
              </a:extLst>
            </p:cNvPr>
            <p:cNvSpPr/>
            <p:nvPr/>
          </p:nvSpPr>
          <p:spPr>
            <a:xfrm rot="18849491">
              <a:off x="2200912" y="2174833"/>
              <a:ext cx="773723" cy="385346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AE6670-3738-514F-BEF8-43640122E23A}"/>
                </a:ext>
              </a:extLst>
            </p:cNvPr>
            <p:cNvSpPr txBox="1"/>
            <p:nvPr/>
          </p:nvSpPr>
          <p:spPr>
            <a:xfrm>
              <a:off x="2909667" y="1301721"/>
              <a:ext cx="2265879" cy="1509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Draw a person from the pool</a:t>
              </a:r>
            </a:p>
          </p:txBody>
        </p:sp>
      </p:grp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3189CED-DE35-FB41-B705-9F58E679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8" y="900467"/>
            <a:ext cx="8663354" cy="59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2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- Direct spectral estimates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B7DD2-AA3E-5748-AF9A-140EF166C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5"/>
          <a:stretch/>
        </p:blipFill>
        <p:spPr>
          <a:xfrm>
            <a:off x="0" y="1037908"/>
            <a:ext cx="9144000" cy="57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49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151A7-6D6E-BC42-9A85-5DFFFD1DE326}"/>
              </a:ext>
            </a:extLst>
          </p:cNvPr>
          <p:cNvSpPr/>
          <p:nvPr/>
        </p:nvSpPr>
        <p:spPr>
          <a:xfrm>
            <a:off x="422029" y="3398009"/>
            <a:ext cx="8170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26 shows that simply using the DFT squared (the periodogram) as an estimator convolves the true spectrum with a function resembling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-squared, a function with considerable amplitude away from the central peak.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BCAC67-4BB2-FF45-9126-F04A9DCB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5" b="11209"/>
          <a:stretch/>
        </p:blipFill>
        <p:spPr>
          <a:xfrm>
            <a:off x="0" y="795717"/>
            <a:ext cx="9144000" cy="2438400"/>
          </a:xfrm>
          <a:prstGeom prst="rect">
            <a:avLst/>
          </a:prstGeom>
        </p:spPr>
      </p:pic>
      <p:pic>
        <p:nvPicPr>
          <p:cNvPr id="11" name="Picture 10" descr="A picture containing knife&#10;&#10;Description automatically generated">
            <a:extLst>
              <a:ext uri="{FF2B5EF4-FFF2-40B4-BE49-F238E27FC236}">
                <a16:creationId xmlns:a16="http://schemas.microsoft.com/office/drawing/2014/main" id="{174FA1E1-5E19-EA4D-A746-FC16C738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05" y="4413672"/>
            <a:ext cx="3668603" cy="23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5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in real life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BCAC67-4BB2-FF45-9126-F04A9DCB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5" b="11209"/>
          <a:stretch/>
        </p:blipFill>
        <p:spPr>
          <a:xfrm>
            <a:off x="0" y="795717"/>
            <a:ext cx="9144000" cy="243840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575D0A0-9545-AE45-A77F-9B78B53D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5" b="47779"/>
          <a:stretch/>
        </p:blipFill>
        <p:spPr>
          <a:xfrm>
            <a:off x="173891" y="3429000"/>
            <a:ext cx="8422141" cy="2765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AC525-EDC7-1243-B9CE-210203261485}"/>
              </a:ext>
            </a:extLst>
          </p:cNvPr>
          <p:cNvSpPr txBox="1"/>
          <p:nvPr/>
        </p:nvSpPr>
        <p:spPr>
          <a:xfrm>
            <a:off x="1466790" y="6389076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Box-car (no taper).</a:t>
            </a:r>
            <a:r>
              <a:rPr lang="en-US" dirty="0"/>
              <a:t>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Hanning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taper.</a:t>
            </a:r>
            <a:r>
              <a:rPr lang="en-US" dirty="0"/>
              <a:t>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Prolate taper (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v</a:t>
            </a:r>
            <a:r>
              <a:rPr lang="en-US" i="1" baseline="-25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9C996-0B3E-7943-A200-9D20FB310AB4}"/>
              </a:ext>
            </a:extLst>
          </p:cNvPr>
          <p:cNvSpPr txBox="1"/>
          <p:nvPr/>
        </p:nvSpPr>
        <p:spPr>
          <a:xfrm>
            <a:off x="1466790" y="373966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en-US" i="1" baseline="-250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2A438-561E-0B40-80E6-C0789911EAAF}"/>
              </a:ext>
            </a:extLst>
          </p:cNvPr>
          <p:cNvSpPr txBox="1"/>
          <p:nvPr/>
        </p:nvSpPr>
        <p:spPr>
          <a:xfrm>
            <a:off x="6502912" y="373966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N=100</a:t>
            </a:r>
          </a:p>
        </p:txBody>
      </p:sp>
    </p:spTree>
    <p:extLst>
      <p:ext uri="{BB962C8B-B14F-4D97-AF65-F5344CB8AC3E}">
        <p14:creationId xmlns:p14="http://schemas.microsoft.com/office/powerpoint/2010/main" val="426294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8CF83A-4782-AC47-83D8-711FF1D1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073"/>
            <a:ext cx="4733330" cy="3549998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Two datasets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8" y="878284"/>
            <a:ext cx="8136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In geophysics we use statistical methods to analyze 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data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these observations have no special order associated with them.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8C3F7F9-17B9-6749-92A9-44565E7A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2673"/>
            <a:ext cx="4426805" cy="42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40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in real life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BCAC67-4BB2-FF45-9126-F04A9DCB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5" b="11209"/>
          <a:stretch/>
        </p:blipFill>
        <p:spPr>
          <a:xfrm>
            <a:off x="0" y="795717"/>
            <a:ext cx="91440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AC525-EDC7-1243-B9CE-210203261485}"/>
              </a:ext>
            </a:extLst>
          </p:cNvPr>
          <p:cNvSpPr txBox="1"/>
          <p:nvPr/>
        </p:nvSpPr>
        <p:spPr>
          <a:xfrm>
            <a:off x="1466790" y="6389076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Box-car (no taper).</a:t>
            </a:r>
            <a:r>
              <a:rPr lang="en-US" dirty="0"/>
              <a:t>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Hanning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taper.</a:t>
            </a:r>
            <a:r>
              <a:rPr lang="en-US" dirty="0"/>
              <a:t>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Prolate taper (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v</a:t>
            </a:r>
            <a:r>
              <a:rPr lang="en-US" i="1" baseline="-25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3" name="Picture 2" descr="A pencil and paper&#10;&#10;Description automatically generated">
            <a:extLst>
              <a:ext uri="{FF2B5EF4-FFF2-40B4-BE49-F238E27FC236}">
                <a16:creationId xmlns:a16="http://schemas.microsoft.com/office/drawing/2014/main" id="{6FB94DF3-ED3C-B24F-9FDD-8FD064D9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10312" r="7090" b="47146"/>
          <a:stretch/>
        </p:blipFill>
        <p:spPr>
          <a:xfrm>
            <a:off x="0" y="3200399"/>
            <a:ext cx="5298831" cy="1863970"/>
          </a:xfrm>
          <a:prstGeom prst="rect">
            <a:avLst/>
          </a:prstGeom>
        </p:spPr>
      </p:pic>
      <p:pic>
        <p:nvPicPr>
          <p:cNvPr id="8" name="Picture 7" descr="A pencil and paper&#10;&#10;Description automatically generated">
            <a:extLst>
              <a:ext uri="{FF2B5EF4-FFF2-40B4-BE49-F238E27FC236}">
                <a16:creationId xmlns:a16="http://schemas.microsoft.com/office/drawing/2014/main" id="{85F6DD90-6E96-914A-9B87-8B9D937E1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52586" r="7090"/>
          <a:stretch/>
        </p:blipFill>
        <p:spPr>
          <a:xfrm>
            <a:off x="4260671" y="4469965"/>
            <a:ext cx="4754375" cy="1863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8A3F2-D5E0-BC4B-8A38-F689A9DBFB40}"/>
              </a:ext>
            </a:extLst>
          </p:cNvPr>
          <p:cNvSpPr txBox="1"/>
          <p:nvPr/>
        </p:nvSpPr>
        <p:spPr>
          <a:xfrm>
            <a:off x="577241" y="3318850"/>
            <a:ext cx="74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|A(f)|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2EC26-3FE2-F944-B786-033EA00B42C0}"/>
              </a:ext>
            </a:extLst>
          </p:cNvPr>
          <p:cNvSpPr txBox="1"/>
          <p:nvPr/>
        </p:nvSpPr>
        <p:spPr>
          <a:xfrm>
            <a:off x="8162071" y="4469965"/>
            <a:ext cx="74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|A(f)|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BC71D-C206-2A41-8953-679F28A56A75}"/>
              </a:ext>
            </a:extLst>
          </p:cNvPr>
          <p:cNvSpPr txBox="1"/>
          <p:nvPr/>
        </p:nvSpPr>
        <p:spPr>
          <a:xfrm>
            <a:off x="6502912" y="373966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N=100</a:t>
            </a:r>
          </a:p>
        </p:txBody>
      </p:sp>
    </p:spTree>
    <p:extLst>
      <p:ext uri="{BB962C8B-B14F-4D97-AF65-F5344CB8AC3E}">
        <p14:creationId xmlns:p14="http://schemas.microsoft.com/office/powerpoint/2010/main" val="739986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in real life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7516133-5CE0-A949-8174-9CD38CEEF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5" r="8261"/>
          <a:stretch/>
        </p:blipFill>
        <p:spPr>
          <a:xfrm>
            <a:off x="-1" y="937846"/>
            <a:ext cx="7453071" cy="5451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3792E-834F-8F40-9CEE-F8EB43236AF5}"/>
              </a:ext>
            </a:extLst>
          </p:cNvPr>
          <p:cNvSpPr txBox="1"/>
          <p:nvPr/>
        </p:nvSpPr>
        <p:spPr>
          <a:xfrm>
            <a:off x="1466790" y="6389076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Box-car (no taper).</a:t>
            </a:r>
            <a:r>
              <a:rPr lang="en-US" dirty="0"/>
              <a:t>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Hanning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taper.</a:t>
            </a:r>
            <a:r>
              <a:rPr lang="en-US" dirty="0"/>
              <a:t>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Prolate taper (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v</a:t>
            </a:r>
            <a:r>
              <a:rPr lang="en-US" i="1" baseline="-25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361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in real life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3792E-834F-8F40-9CEE-F8EB43236AF5}"/>
              </a:ext>
            </a:extLst>
          </p:cNvPr>
          <p:cNvSpPr txBox="1"/>
          <p:nvPr/>
        </p:nvSpPr>
        <p:spPr>
          <a:xfrm>
            <a:off x="1466790" y="6389076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Box-car (no taper).</a:t>
            </a:r>
            <a:r>
              <a:rPr lang="en-US" dirty="0"/>
              <a:t>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Hanning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taper.</a:t>
            </a:r>
            <a:r>
              <a:rPr lang="en-US" dirty="0"/>
              <a:t>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Prolate taper (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v</a:t>
            </a:r>
            <a:r>
              <a:rPr lang="en-US" i="1" baseline="-25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8D3DA8-CB7D-CC45-8535-383EE1FB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0" r="7860"/>
          <a:stretch/>
        </p:blipFill>
        <p:spPr>
          <a:xfrm>
            <a:off x="127000" y="879231"/>
            <a:ext cx="7550210" cy="55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77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Spectral leakage – Earthquake source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412798-32CB-B842-9C90-4AFEAA184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0" r="8662"/>
          <a:stretch/>
        </p:blipFill>
        <p:spPr>
          <a:xfrm>
            <a:off x="0" y="832337"/>
            <a:ext cx="6424246" cy="4804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DBFBC-D2B4-F944-9B85-43598A34FC47}"/>
              </a:ext>
            </a:extLst>
          </p:cNvPr>
          <p:cNvSpPr txBox="1"/>
          <p:nvPr/>
        </p:nvSpPr>
        <p:spPr>
          <a:xfrm>
            <a:off x="1466790" y="6389076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Box-car (no taper).</a:t>
            </a:r>
            <a:r>
              <a:rPr lang="en-US" dirty="0"/>
              <a:t>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Hanning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taper.</a:t>
            </a:r>
            <a:r>
              <a:rPr lang="en-US" dirty="0"/>
              <a:t>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Prolate taper (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v</a:t>
            </a:r>
            <a:r>
              <a:rPr lang="en-US" i="1" baseline="-25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C50EA86B-FB2F-EC4D-829D-4E7F2B89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0" y="3429000"/>
            <a:ext cx="2971800" cy="119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8D0EE-A5AF-3142-B1B7-578A21AD3455}"/>
              </a:ext>
            </a:extLst>
          </p:cNvPr>
          <p:cNvSpPr txBox="1"/>
          <p:nvPr/>
        </p:nvSpPr>
        <p:spPr>
          <a:xfrm>
            <a:off x="6424246" y="1199827"/>
            <a:ext cx="25393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earthquake source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analysis, we estimate the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spectrum, to find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Seismic Moment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frequency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Drop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Radiated Energy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18BCE-AEB5-1641-B6ED-C2ADE36262FB}"/>
              </a:ext>
            </a:extLst>
          </p:cNvPr>
          <p:cNvCxnSpPr>
            <a:cxnSpLocks/>
          </p:cNvCxnSpPr>
          <p:nvPr/>
        </p:nvCxnSpPr>
        <p:spPr>
          <a:xfrm flipH="1">
            <a:off x="5967046" y="4264297"/>
            <a:ext cx="890954" cy="264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CF7F76-CD9D-0F4C-B70D-6E552754BEA1}"/>
              </a:ext>
            </a:extLst>
          </p:cNvPr>
          <p:cNvSpPr txBox="1"/>
          <p:nvPr/>
        </p:nvSpPr>
        <p:spPr>
          <a:xfrm>
            <a:off x="6963508" y="4079631"/>
            <a:ext cx="154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spectrum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D40121-E63E-024B-806F-505DCA146A9F}"/>
              </a:ext>
            </a:extLst>
          </p:cNvPr>
          <p:cNvCxnSpPr>
            <a:cxnSpLocks/>
          </p:cNvCxnSpPr>
          <p:nvPr/>
        </p:nvCxnSpPr>
        <p:spPr>
          <a:xfrm flipH="1">
            <a:off x="5122986" y="1999901"/>
            <a:ext cx="445476" cy="49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090424-EF7D-CB4C-AA42-3B963178C9AB}"/>
              </a:ext>
            </a:extLst>
          </p:cNvPr>
          <p:cNvSpPr txBox="1"/>
          <p:nvPr/>
        </p:nvSpPr>
        <p:spPr>
          <a:xfrm>
            <a:off x="4797994" y="1562479"/>
            <a:ext cx="139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Periodogram</a:t>
            </a:r>
          </a:p>
        </p:txBody>
      </p:sp>
    </p:spTree>
    <p:extLst>
      <p:ext uri="{BB962C8B-B14F-4D97-AF65-F5344CB8AC3E}">
        <p14:creationId xmlns:p14="http://schemas.microsoft.com/office/powerpoint/2010/main" val="1231822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Moments of the PSD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2120D-76BA-6F47-8EA6-F058153573A1}"/>
              </a:ext>
            </a:extLst>
          </p:cNvPr>
          <p:cNvSpPr/>
          <p:nvPr/>
        </p:nvSpPr>
        <p:spPr>
          <a:xfrm>
            <a:off x="539261" y="999255"/>
            <a:ext cx="8065477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the DFT (and the appropriate frequencies), for a white gaussian noise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zero mean and variance </a:t>
            </a:r>
            <a:r>
              <a:rPr lang="en-US" sz="2000" dirty="0">
                <a:latin typeface="Symbol" pitchFamily="2" charset="2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spectra of other processes (colored-spectra), the periodogram is biased, and has variance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periodogram has the virtue that the spectral estimates at the frequencies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i="1" dirty="0" err="1">
                <a:latin typeface="Symbol" pitchFamily="2" charset="2"/>
                <a:cs typeface="Times New Roman" panose="02020603050405020304" pitchFamily="18" charset="0"/>
              </a:rPr>
              <a:t>D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uncorrelated for white noise, and this remains approximately true even for other smooth spectra. Therefore when we average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consecutive spectral estimates together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23D85FD6-8C1C-E14F-8BB4-9B7EC1A7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92" y="1652098"/>
            <a:ext cx="3403600" cy="1460500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1CBDBCC-FA77-A44F-99CA-10A7A606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92" y="3900097"/>
            <a:ext cx="2971800" cy="635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FA00914-9F5D-BF4A-B3E0-2922313E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9" y="5797550"/>
            <a:ext cx="375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8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Take-home Message 3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2698D6-A82E-AD49-8CB5-2ACF2BFA3E45}"/>
              </a:ext>
            </a:extLst>
          </p:cNvPr>
          <p:cNvSpPr/>
          <p:nvPr/>
        </p:nvSpPr>
        <p:spPr>
          <a:xfrm>
            <a:off x="902675" y="1054297"/>
            <a:ext cx="77255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Because the time series is finite and discretely sampled, the DFT is not equal to the FT. </a:t>
            </a:r>
          </a:p>
          <a:p>
            <a:pPr algn="just"/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The direct estimate of the PSD is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biased, convolution with taper response.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	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always use a taper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variance proportional to power. Needs averaging.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	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Average over frequencies (mov. Average)</a:t>
            </a:r>
          </a:p>
          <a:p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		</a:t>
            </a:r>
            <a:r>
              <a:rPr lang="en-US" sz="2600" b="1" dirty="0" err="1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multitaper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99965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Practice Laboratory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CE377-2422-8049-A5C9-50513A3FD06F}"/>
              </a:ext>
            </a:extLst>
          </p:cNvPr>
          <p:cNvSpPr/>
          <p:nvPr/>
        </p:nvSpPr>
        <p:spPr>
          <a:xfrm>
            <a:off x="902675" y="1054297"/>
            <a:ext cx="772551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How to get the DFT (uses FFT).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What the output means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Some examples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To do on your own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Get spectra of some seismic signals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Calculate the cross-spectra, correlation function 	and correlation coefficient using FFT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Perform deconvolution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	Study earthquake source spectra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</a:t>
            </a:r>
          </a:p>
          <a:p>
            <a:endParaRPr lang="en-US" sz="2600" b="1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4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s-CO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Questions so far?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10444" y="2759446"/>
            <a:ext cx="82973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b="1" dirty="0">
                <a:solidFill>
                  <a:srgbClr val="565A5C"/>
                </a:solidFill>
                <a:latin typeface="Calibri"/>
                <a:cs typeface="Calibri"/>
              </a:rPr>
              <a:t>Thank you</a:t>
            </a:r>
            <a:endParaRPr lang="es-CO" sz="2600" b="1" dirty="0">
              <a:solidFill>
                <a:srgbClr val="565A5C"/>
              </a:solidFill>
              <a:latin typeface="Calibri"/>
              <a:cs typeface="Calibri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3599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7" y="878284"/>
            <a:ext cx="834737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A sub-field of statistical estimation methods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it is a mature subject with extensive literature.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many times not mastered by geophysicist.</a:t>
            </a:r>
          </a:p>
          <a:p>
            <a:endParaRPr lang="en-US" sz="2200" dirty="0">
              <a:latin typeface="Times New Roman"/>
              <a:cs typeface="Times New Roman"/>
              <a:sym typeface="Wingdings" charset="0"/>
            </a:endParaRP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4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7" y="878284"/>
            <a:ext cx="834737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A sub-field of statistical estimation methods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it is a mature subject with extensive literature.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many times not mastered by geophysicist.</a:t>
            </a:r>
          </a:p>
          <a:p>
            <a:endParaRPr lang="en-US" sz="2200" dirty="0">
              <a:latin typeface="Times New Roman"/>
              <a:cs typeface="Times New Roman"/>
              <a:sym typeface="Wingdings" charset="0"/>
            </a:endParaRP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Two (+) branches of time series analysis exist. 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	Methodologies applied in the time (space) domain. 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	Methodologies that employ the </a:t>
            </a:r>
            <a:r>
              <a:rPr lang="en-US" sz="2200" b="1" dirty="0">
                <a:latin typeface="Times New Roman"/>
                <a:cs typeface="Times New Roman"/>
                <a:sym typeface="Wingdings" charset="0"/>
              </a:rPr>
              <a:t>frequency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(wavenumber) domain	   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37F79F-33BF-0740-9E10-C0547516F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73"/>
          <a:stretch/>
        </p:blipFill>
        <p:spPr>
          <a:xfrm>
            <a:off x="4780202" y="3540423"/>
            <a:ext cx="3835400" cy="2893101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8101DA9-650A-DD4F-A0DC-284BB517A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131"/>
          <a:stretch/>
        </p:blipFill>
        <p:spPr>
          <a:xfrm>
            <a:off x="709482" y="3915532"/>
            <a:ext cx="3835400" cy="21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434475A-F586-754A-BA0F-9BED6CC66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9"/>
          <a:stretch/>
        </p:blipFill>
        <p:spPr>
          <a:xfrm>
            <a:off x="140679" y="3415151"/>
            <a:ext cx="4911968" cy="3183012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Time series analysis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E2C33031-EE93-4E47-AC8A-88C0E39F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7" y="878284"/>
            <a:ext cx="834737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We will study </a:t>
            </a:r>
            <a:r>
              <a:rPr lang="en-US" b="1" dirty="0">
                <a:solidFill>
                  <a:srgbClr val="C00000"/>
                </a:solidFill>
                <a:latin typeface="Times New Roman"/>
                <a:cs typeface="Times New Roman"/>
                <a:sym typeface="Wingdings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 in which the order is important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  <a:sym typeface="Wingdings" charset="0"/>
              </a:rPr>
              <a:t>   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we will call the sequence </a:t>
            </a:r>
          </a:p>
          <a:p>
            <a:endParaRPr lang="en-US" sz="2200" dirty="0">
              <a:latin typeface="Times New Roman"/>
              <a:cs typeface="Times New Roman"/>
              <a:sym typeface="Wingdings" charset="0"/>
            </a:endParaRPr>
          </a:p>
          <a:p>
            <a:endParaRPr lang="en-US" sz="2200" dirty="0">
              <a:latin typeface="Times New Roman"/>
              <a:cs typeface="Times New Roman"/>
              <a:sym typeface="Wingdings" charset="0"/>
            </a:endParaRP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a time series, index </a:t>
            </a:r>
            <a:r>
              <a:rPr lang="en-US" sz="2200" i="1" dirty="0">
                <a:latin typeface="Times New Roman"/>
                <a:cs typeface="Times New Roman"/>
                <a:sym typeface="Wingdings" charset="0"/>
              </a:rPr>
              <a:t>n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denotes the time </a:t>
            </a:r>
            <a:r>
              <a:rPr lang="en-US" sz="2200" i="1" dirty="0">
                <a:latin typeface="Times New Roman"/>
                <a:cs typeface="Times New Roman"/>
                <a:sym typeface="Wingdings" charset="0"/>
              </a:rPr>
              <a:t>t=</a:t>
            </a:r>
            <a:r>
              <a:rPr lang="en-US" sz="2200" i="1" dirty="0" err="1">
                <a:latin typeface="Times New Roman"/>
                <a:cs typeface="Times New Roman"/>
                <a:sym typeface="Wingdings" charset="0"/>
              </a:rPr>
              <a:t>n</a:t>
            </a:r>
            <a:r>
              <a:rPr lang="en-US" sz="2200" i="1" dirty="0" err="1">
                <a:latin typeface="Symbol" pitchFamily="2" charset="2"/>
                <a:cs typeface="Times New Roman"/>
                <a:sym typeface="Wingdings" charset="0"/>
              </a:rPr>
              <a:t>D</a:t>
            </a:r>
            <a:r>
              <a:rPr lang="en-US" sz="2200" i="1" dirty="0" err="1">
                <a:latin typeface="Times New Roman"/>
                <a:cs typeface="Times New Roman"/>
                <a:sym typeface="Wingdings" charset="0"/>
              </a:rPr>
              <a:t>t</a:t>
            </a:r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. 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In most cases, we will assume that data is sampled uniformly.</a:t>
            </a:r>
          </a:p>
          <a:p>
            <a:r>
              <a:rPr lang="en-US" sz="2200" dirty="0">
                <a:latin typeface="Times New Roman"/>
                <a:cs typeface="Times New Roman"/>
                <a:sym typeface="Wingdings" charset="0"/>
              </a:rPr>
              <a:t>   Sampling in space is similar.  </a:t>
            </a:r>
          </a:p>
          <a:p>
            <a:endParaRPr lang="en-US" sz="2200" dirty="0">
              <a:latin typeface="Times New Roman"/>
              <a:cs typeface="Times New Roman"/>
              <a:sym typeface="Wingdings" charset="0"/>
            </a:endParaRP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BF20A6A6-F0E0-7D4B-9E4C-EFB32ACD3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80" b="16799"/>
          <a:stretch/>
        </p:blipFill>
        <p:spPr>
          <a:xfrm>
            <a:off x="3477084" y="1735015"/>
            <a:ext cx="2400300" cy="5744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700ECC-F15E-B443-A877-28B32FE20CF7}"/>
              </a:ext>
            </a:extLst>
          </p:cNvPr>
          <p:cNvSpPr/>
          <p:nvPr/>
        </p:nvSpPr>
        <p:spPr>
          <a:xfrm>
            <a:off x="3892744" y="6488668"/>
            <a:ext cx="4737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PFO - September 26 2005 Peru M7.5 Earthquake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4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8CF83A-4782-AC47-83D8-711FF1D1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073"/>
            <a:ext cx="4733330" cy="3549998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Random variables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8" y="878284"/>
            <a:ext cx="8136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Let’s get back to our initial example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D2391D5F-9936-564B-B6D7-51DC8050B2ED}"/>
              </a:ext>
            </a:extLst>
          </p:cNvPr>
          <p:cNvSpPr/>
          <p:nvPr/>
        </p:nvSpPr>
        <p:spPr>
          <a:xfrm rot="18849491">
            <a:off x="2200912" y="2174833"/>
            <a:ext cx="773723" cy="385346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287C8-45CA-7C48-AEF2-566B68404218}"/>
              </a:ext>
            </a:extLst>
          </p:cNvPr>
          <p:cNvSpPr txBox="1"/>
          <p:nvPr/>
        </p:nvSpPr>
        <p:spPr>
          <a:xfrm>
            <a:off x="4733330" y="1755448"/>
            <a:ext cx="3907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ensemble of ROSES participants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28 years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65EFE-A660-3044-BBE4-0DD21910863B}"/>
              </a:ext>
            </a:extLst>
          </p:cNvPr>
          <p:cNvSpPr txBox="1"/>
          <p:nvPr/>
        </p:nvSpPr>
        <p:spPr>
          <a:xfrm>
            <a:off x="2909667" y="1301724"/>
            <a:ext cx="1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person from the pool</a:t>
            </a:r>
          </a:p>
        </p:txBody>
      </p:sp>
    </p:spTree>
    <p:extLst>
      <p:ext uri="{BB962C8B-B14F-4D97-AF65-F5344CB8AC3E}">
        <p14:creationId xmlns:p14="http://schemas.microsoft.com/office/powerpoint/2010/main" val="168668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8CF83A-4782-AC47-83D8-711FF1D1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073"/>
            <a:ext cx="4733330" cy="3549998"/>
          </a:xfrm>
          <a:prstGeom prst="rect">
            <a:avLst/>
          </a:prstGeom>
        </p:spPr>
      </p:pic>
      <p:sp>
        <p:nvSpPr>
          <p:cNvPr id="11265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87375"/>
          </a:xfrm>
        </p:spPr>
        <p:txBody>
          <a:bodyPr/>
          <a:lstStyle/>
          <a:p>
            <a:r>
              <a:rPr lang="en-US" altLang="en-US" dirty="0">
                <a:solidFill>
                  <a:srgbClr val="565A5C"/>
                </a:solidFill>
                <a:latin typeface="Times New Roman" charset="0"/>
                <a:ea typeface="Times New Roman" charset="0"/>
                <a:cs typeface="Times New Roman" charset="0"/>
              </a:rPr>
              <a:t>Random variables</a:t>
            </a:r>
            <a:endParaRPr lang="es-ES_tradnl" altLang="en-US" dirty="0">
              <a:solidFill>
                <a:srgbClr val="565A5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503548" y="878284"/>
            <a:ext cx="8136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  <a:sym typeface="Wingdings" charset="0"/>
              </a:rPr>
              <a:t>Let’s get back to our initial example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  <a:sym typeface="Wingdings" charset="0"/>
            </a:endParaRP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  <a:sym typeface="Wingdings" charset="0"/>
            </a:endParaRP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D2391D5F-9936-564B-B6D7-51DC8050B2ED}"/>
              </a:ext>
            </a:extLst>
          </p:cNvPr>
          <p:cNvSpPr/>
          <p:nvPr/>
        </p:nvSpPr>
        <p:spPr>
          <a:xfrm rot="18849491">
            <a:off x="2200912" y="2174833"/>
            <a:ext cx="773723" cy="385346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287C8-45CA-7C48-AEF2-566B68404218}"/>
              </a:ext>
            </a:extLst>
          </p:cNvPr>
          <p:cNvSpPr txBox="1"/>
          <p:nvPr/>
        </p:nvSpPr>
        <p:spPr>
          <a:xfrm>
            <a:off x="4733330" y="1755448"/>
            <a:ext cx="39071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ensemble of ROSES participants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28 years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second try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24 years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65EFE-A660-3044-BBE4-0DD21910863B}"/>
              </a:ext>
            </a:extLst>
          </p:cNvPr>
          <p:cNvSpPr txBox="1"/>
          <p:nvPr/>
        </p:nvSpPr>
        <p:spPr>
          <a:xfrm>
            <a:off x="2909667" y="1301724"/>
            <a:ext cx="1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person from the pool</a:t>
            </a:r>
          </a:p>
        </p:txBody>
      </p:sp>
    </p:spTree>
    <p:extLst>
      <p:ext uri="{BB962C8B-B14F-4D97-AF65-F5344CB8AC3E}">
        <p14:creationId xmlns:p14="http://schemas.microsoft.com/office/powerpoint/2010/main" val="2224904860"/>
      </p:ext>
    </p:extLst>
  </p:cSld>
  <p:clrMapOvr>
    <a:masterClrMapping/>
  </p:clrMapOvr>
</p:sld>
</file>

<file path=ppt/theme/theme1.xml><?xml version="1.0" encoding="utf-8"?>
<a:theme xmlns:a="http://schemas.openxmlformats.org/drawingml/2006/main" name="u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494FE0BA-AC06-7E40-872E-B9A5EE00E383}" vid="{AC0077F3-655A-A745-AF71-C324D86F80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unal.potx</Template>
  <TotalTime>23288</TotalTime>
  <Words>2005</Words>
  <Application>Microsoft Macintosh PowerPoint</Application>
  <PresentationFormat>On-screen Show (4:3)</PresentationFormat>
  <Paragraphs>280</Paragraphs>
  <Slides>47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Symbol</vt:lpstr>
      <vt:lpstr>Times</vt:lpstr>
      <vt:lpstr>Times New Roman</vt:lpstr>
      <vt:lpstr>unal</vt:lpstr>
      <vt:lpstr>Time series and Fourier Analysis</vt:lpstr>
      <vt:lpstr>A dataset</vt:lpstr>
      <vt:lpstr>Another dataset</vt:lpstr>
      <vt:lpstr>Two datasets</vt:lpstr>
      <vt:lpstr>Time series analysis</vt:lpstr>
      <vt:lpstr>Time series analysis</vt:lpstr>
      <vt:lpstr>Time series analysis</vt:lpstr>
      <vt:lpstr>Random variables</vt:lpstr>
      <vt:lpstr>Random variables</vt:lpstr>
      <vt:lpstr>Random variables</vt:lpstr>
      <vt:lpstr>Time series analysis</vt:lpstr>
      <vt:lpstr>Time series analysis</vt:lpstr>
      <vt:lpstr>Time series analysis</vt:lpstr>
      <vt:lpstr>Time series analysis</vt:lpstr>
      <vt:lpstr>Time series analysis</vt:lpstr>
      <vt:lpstr>Stationary Processes</vt:lpstr>
      <vt:lpstr>Stationary Processes</vt:lpstr>
      <vt:lpstr>Take-home Message 1</vt:lpstr>
      <vt:lpstr>A quick tour on Fourier Theory</vt:lpstr>
      <vt:lpstr>What is the Fourier transform?</vt:lpstr>
      <vt:lpstr>What is the Fourier transform?</vt:lpstr>
      <vt:lpstr>What is the Fourier transform?</vt:lpstr>
      <vt:lpstr>What is the Fourier transform?</vt:lpstr>
      <vt:lpstr>What is the Fourier transform?</vt:lpstr>
      <vt:lpstr>FT Theorems</vt:lpstr>
      <vt:lpstr>Convolution</vt:lpstr>
      <vt:lpstr>FT Theorems</vt:lpstr>
      <vt:lpstr>FT Pairs</vt:lpstr>
      <vt:lpstr>FT Pairs</vt:lpstr>
      <vt:lpstr>Take-home Message 1</vt:lpstr>
      <vt:lpstr>The Discrete Fourier Transform DFT</vt:lpstr>
      <vt:lpstr>The DFT in practice</vt:lpstr>
      <vt:lpstr>The DFT in practice</vt:lpstr>
      <vt:lpstr>The DFT in practice</vt:lpstr>
      <vt:lpstr>The DFT in practice</vt:lpstr>
      <vt:lpstr>Spectral leakage</vt:lpstr>
      <vt:lpstr>Spectral leakage - Direct spectral estimates</vt:lpstr>
      <vt:lpstr>Spectral leakage</vt:lpstr>
      <vt:lpstr>Spectral leakage in real life</vt:lpstr>
      <vt:lpstr>Spectral leakage in real life</vt:lpstr>
      <vt:lpstr>Spectral leakage in real life</vt:lpstr>
      <vt:lpstr>Spectral leakage in real life</vt:lpstr>
      <vt:lpstr>Spectral leakage – Earthquake source</vt:lpstr>
      <vt:lpstr>Moments of the PSD</vt:lpstr>
      <vt:lpstr>Take-home Message 3</vt:lpstr>
      <vt:lpstr>Practice Laboratory</vt:lpstr>
      <vt:lpstr>Questions so far?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de Sismología y Geofísica</dc:title>
  <dc:creator>German Andres Prieto Gomez</dc:creator>
  <cp:lastModifiedBy>German Prieto</cp:lastModifiedBy>
  <cp:revision>346</cp:revision>
  <dcterms:created xsi:type="dcterms:W3CDTF">2016-08-29T20:11:08Z</dcterms:created>
  <dcterms:modified xsi:type="dcterms:W3CDTF">2020-07-08T18:57:57Z</dcterms:modified>
</cp:coreProperties>
</file>